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66" r:id="rId5"/>
    <p:sldId id="259" r:id="rId6"/>
    <p:sldId id="260" r:id="rId7"/>
    <p:sldId id="261" r:id="rId8"/>
    <p:sldId id="262" r:id="rId9"/>
    <p:sldId id="264" r:id="rId10"/>
    <p:sldId id="265"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22D51BF-4102-400A-88C0-FC97B9AC0E3C}" type="datetimeFigureOut">
              <a:rPr lang="en-US" smtClean="0"/>
              <a:pPr/>
              <a:t>11/20/2012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3A48FAE-AD38-427B-8FD1-03243E54B3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2D51BF-4102-400A-88C0-FC97B9AC0E3C}" type="datetimeFigureOut">
              <a:rPr lang="en-US" smtClean="0"/>
              <a:pPr/>
              <a:t>11/20/2012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3A48FAE-AD38-427B-8FD1-03243E54B3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2D51BF-4102-400A-88C0-FC97B9AC0E3C}" type="datetimeFigureOut">
              <a:rPr lang="en-US" smtClean="0"/>
              <a:pPr/>
              <a:t>11/20/2012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3A48FAE-AD38-427B-8FD1-03243E54B3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2D51BF-4102-400A-88C0-FC97B9AC0E3C}" type="datetimeFigureOut">
              <a:rPr lang="en-US" smtClean="0"/>
              <a:pPr/>
              <a:t>11/20/2012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3A48FAE-AD38-427B-8FD1-03243E54B3E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22D51BF-4102-400A-88C0-FC97B9AC0E3C}" type="datetimeFigureOut">
              <a:rPr lang="en-US" smtClean="0"/>
              <a:pPr/>
              <a:t>11/20/2012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3A48FAE-AD38-427B-8FD1-03243E54B3E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22D51BF-4102-400A-88C0-FC97B9AC0E3C}" type="datetimeFigureOut">
              <a:rPr lang="en-US" smtClean="0"/>
              <a:pPr/>
              <a:t>11/20/2012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3A48FAE-AD38-427B-8FD1-03243E54B3E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22D51BF-4102-400A-88C0-FC97B9AC0E3C}" type="datetimeFigureOut">
              <a:rPr lang="en-US" smtClean="0"/>
              <a:pPr/>
              <a:t>11/20/2012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3A48FAE-AD38-427B-8FD1-03243E54B3E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22D51BF-4102-400A-88C0-FC97B9AC0E3C}" type="datetimeFigureOut">
              <a:rPr lang="en-US" smtClean="0"/>
              <a:pPr/>
              <a:t>11/20/2012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3A48FAE-AD38-427B-8FD1-03243E54B3E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22D51BF-4102-400A-88C0-FC97B9AC0E3C}" type="datetimeFigureOut">
              <a:rPr lang="en-US" smtClean="0"/>
              <a:pPr/>
              <a:t>11/20/2012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3A48FAE-AD38-427B-8FD1-03243E54B3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22D51BF-4102-400A-88C0-FC97B9AC0E3C}" type="datetimeFigureOut">
              <a:rPr lang="en-US" smtClean="0"/>
              <a:pPr/>
              <a:t>11/20/2012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3A48FAE-AD38-427B-8FD1-03243E54B3E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22D51BF-4102-400A-88C0-FC97B9AC0E3C}" type="datetimeFigureOut">
              <a:rPr lang="en-US" smtClean="0"/>
              <a:pPr/>
              <a:t>11/20/2012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3A48FAE-AD38-427B-8FD1-03243E54B3E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22D51BF-4102-400A-88C0-FC97B9AC0E3C}" type="datetimeFigureOut">
              <a:rPr lang="en-US" smtClean="0"/>
              <a:pPr/>
              <a:t>11/20/2012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3A48FAE-AD38-427B-8FD1-03243E54B3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hdl.loc.gov/loc.rbc/lprbscsm.scsm141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hdl.loc.gov/loc.pnp/cph.3a18603"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hdl.loc.gov/loc.pnp/cph.3a1860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hdl.loc.gov/loc.pnp/fsa.8b09001"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hdl.loc.gov/loc.rbc/lprbscsm.scsm143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hdl.loc.gov/loc.rbc/lprbscsm.scsm156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pitchFamily="34" charset="0"/>
              </a:rPr>
              <a:t>Lincoln and the Law</a:t>
            </a:r>
            <a:endParaRPr lang="en-US" dirty="0">
              <a:latin typeface="Calibri" pitchFamily="34" charset="0"/>
            </a:endParaRPr>
          </a:p>
        </p:txBody>
      </p:sp>
      <p:sp>
        <p:nvSpPr>
          <p:cNvPr id="3" name="Subtitle 2"/>
          <p:cNvSpPr>
            <a:spLocks noGrp="1"/>
          </p:cNvSpPr>
          <p:nvPr>
            <p:ph type="subTitle" idx="1"/>
          </p:nvPr>
        </p:nvSpPr>
        <p:spPr/>
        <p:txBody>
          <a:bodyPr/>
          <a:lstStyle/>
          <a:p>
            <a:r>
              <a:rPr lang="en-US" dirty="0" smtClean="0">
                <a:latin typeface="Calibri" pitchFamily="34" charset="0"/>
              </a:rPr>
              <a:t>Amber </a:t>
            </a:r>
            <a:r>
              <a:rPr lang="en-US" dirty="0" err="1" smtClean="0">
                <a:latin typeface="Calibri" pitchFamily="34" charset="0"/>
              </a:rPr>
              <a:t>Featherston</a:t>
            </a:r>
            <a:endParaRPr lang="en-US"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sz="2600" b="1" dirty="0" smtClean="0"/>
              <a:t>Created/Published</a:t>
            </a:r>
            <a:r>
              <a:rPr lang="en-US" sz="2600" dirty="0" smtClean="0"/>
              <a:t>: June 04, 1844</a:t>
            </a:r>
          </a:p>
          <a:p>
            <a:r>
              <a:rPr lang="en-US" sz="2600" b="1" dirty="0" smtClean="0"/>
              <a:t>Summary: </a:t>
            </a:r>
            <a:r>
              <a:rPr lang="en-US" sz="2600" dirty="0" smtClean="0"/>
              <a:t>Wright gave Taylor three promissory notes for $672.08 each and secured the notes with a mortgage on 282 acres of land. Wright paid the first note but defaulted on the second. Taylor retained Logan and Lincoln and sued to foreclose the mortgage. However, Wright answered that Taylor had assigned the note to the State Bank of Illinois to pay a debt and had paid in the liquidated bank's depreciated currency of $0.26 on the dollar. Taylor then tried to have Wright pay the full value of the note. The court ruled for Taylor and decreed that Wright pay $722.48 or the court would sell the land. Wright appealed to the Illinois Supreme Court, which reversed and remanded the decree. Justice Purple stated that Wright was not liable for the full amount of the note, but rather for the depreciated amount that Taylor had paid the bank. Taylor only succeeded to the rights of the bank and could not have superior equity. Purple reasoned that the case "is plain and easy of solution. The general doctrine of the law relative to the transfer, and </a:t>
            </a:r>
            <a:r>
              <a:rPr lang="en-US" sz="2600" dirty="0" err="1" smtClean="0"/>
              <a:t>indorsement</a:t>
            </a:r>
            <a:r>
              <a:rPr lang="en-US" sz="2600" dirty="0" smtClean="0"/>
              <a:t> of promissory notes, has necessarily but little application to the question, and the controversy may be settled equitably and legally without the slightest interference with any known or established principle." In the remanded case, the court ruled for Taylor and decreed the foreclosure of the mortgage.</a:t>
            </a:r>
          </a:p>
          <a:p>
            <a:r>
              <a:rPr lang="en-US" dirty="0" smtClean="0">
                <a:hlinkClick r:id="rId2"/>
              </a:rPr>
              <a:t>http://</a:t>
            </a:r>
            <a:r>
              <a:rPr lang="en-US" dirty="0" smtClean="0">
                <a:hlinkClick r:id="rId2"/>
              </a:rPr>
              <a:t>hdl.loc.gov/loc.rbc/lprbscsm.scsm1417</a:t>
            </a:r>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Wright vs. Taylor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Wordle</a:t>
            </a:r>
            <a:endParaRPr lang="en-US" dirty="0"/>
          </a:p>
        </p:txBody>
      </p:sp>
      <p:pic>
        <p:nvPicPr>
          <p:cNvPr id="15362" name="Picture 2"/>
          <p:cNvPicPr>
            <a:picLocks noGrp="1" noChangeAspect="1" noChangeArrowheads="1"/>
          </p:cNvPicPr>
          <p:nvPr>
            <p:ph idx="1"/>
          </p:nvPr>
        </p:nvPicPr>
        <p:blipFill>
          <a:blip r:embed="rId2" cstate="print"/>
          <a:srcRect l="21589" t="27705" r="21589" b="13317"/>
          <a:stretch>
            <a:fillRect/>
          </a:stretch>
        </p:blipFill>
        <p:spPr bwMode="auto">
          <a:xfrm>
            <a:off x="685800" y="1219200"/>
            <a:ext cx="7543800" cy="43307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incolnn.jpg"/>
          <p:cNvPicPr>
            <a:picLocks noGrp="1" noChangeAspect="1"/>
          </p:cNvPicPr>
          <p:nvPr>
            <p:ph idx="1"/>
          </p:nvPr>
        </p:nvPicPr>
        <p:blipFill>
          <a:blip r:embed="rId2" cstate="print"/>
          <a:stretch>
            <a:fillRect/>
          </a:stretch>
        </p:blipFill>
        <p:spPr>
          <a:xfrm>
            <a:off x="685800" y="1371600"/>
            <a:ext cx="3429831" cy="4525963"/>
          </a:xfrm>
        </p:spPr>
      </p:pic>
      <p:sp>
        <p:nvSpPr>
          <p:cNvPr id="2" name="Title 1"/>
          <p:cNvSpPr>
            <a:spLocks noGrp="1"/>
          </p:cNvSpPr>
          <p:nvPr>
            <p:ph type="title"/>
          </p:nvPr>
        </p:nvSpPr>
        <p:spPr/>
        <p:txBody>
          <a:bodyPr/>
          <a:lstStyle/>
          <a:p>
            <a:r>
              <a:rPr lang="en-US" dirty="0" smtClean="0">
                <a:latin typeface="+mn-lt"/>
              </a:rPr>
              <a:t>Lincoln</a:t>
            </a:r>
            <a:endParaRPr lang="en-US" dirty="0">
              <a:latin typeface="+mn-lt"/>
            </a:endParaRPr>
          </a:p>
        </p:txBody>
      </p:sp>
      <p:sp>
        <p:nvSpPr>
          <p:cNvPr id="10" name="TextBox 9"/>
          <p:cNvSpPr txBox="1"/>
          <p:nvPr/>
        </p:nvSpPr>
        <p:spPr>
          <a:xfrm>
            <a:off x="4495800" y="1524000"/>
            <a:ext cx="3962400" cy="3023905"/>
          </a:xfrm>
          <a:prstGeom prst="rect">
            <a:avLst/>
          </a:prstGeom>
          <a:noFill/>
        </p:spPr>
        <p:txBody>
          <a:bodyPr wrap="square" rtlCol="0">
            <a:spAutoFit/>
          </a:bodyPr>
          <a:lstStyle/>
          <a:p>
            <a:pPr lvl="0" eaLnBrk="0" fontAlgn="base" hangingPunct="0">
              <a:spcBef>
                <a:spcPct val="0"/>
              </a:spcBef>
              <a:spcAft>
                <a:spcPct val="0"/>
              </a:spcAft>
              <a:buFont typeface="Wingdings" pitchFamily="2" charset="2"/>
              <a:buChar char="v"/>
            </a:pPr>
            <a:r>
              <a:rPr lang="en-US" sz="2000" b="1" dirty="0" smtClean="0">
                <a:ea typeface="Times New Roman" pitchFamily="18" charset="0"/>
                <a:cs typeface="Times New Roman" pitchFamily="18" charset="0"/>
              </a:rPr>
              <a:t>Title: </a:t>
            </a:r>
            <a:r>
              <a:rPr lang="en-US" sz="2000" dirty="0" smtClean="0">
                <a:ea typeface="Times New Roman" pitchFamily="18" charset="0"/>
                <a:cs typeface="Times New Roman" pitchFamily="18" charset="0"/>
              </a:rPr>
              <a:t>Abraham Lincoln while a traveling lawyer, taken in Danville, Illinois </a:t>
            </a:r>
            <a:endParaRPr lang="en-US" sz="2000" dirty="0" smtClean="0">
              <a:ea typeface="Calibri" pitchFamily="34" charset="0"/>
              <a:cs typeface="Times New Roman" pitchFamily="18" charset="0"/>
            </a:endParaRPr>
          </a:p>
          <a:p>
            <a:pPr lvl="0" eaLnBrk="0" fontAlgn="base" hangingPunct="0">
              <a:spcBef>
                <a:spcPct val="0"/>
              </a:spcBef>
              <a:spcAft>
                <a:spcPct val="0"/>
              </a:spcAft>
              <a:buFont typeface="Wingdings" pitchFamily="2" charset="2"/>
              <a:buChar char="v"/>
            </a:pPr>
            <a:r>
              <a:rPr lang="en-US" sz="2000" b="1" dirty="0" smtClean="0">
                <a:ea typeface="Times New Roman" pitchFamily="18" charset="0"/>
                <a:cs typeface="Times New Roman" pitchFamily="18" charset="0"/>
              </a:rPr>
              <a:t>Creator(s): </a:t>
            </a:r>
            <a:r>
              <a:rPr lang="en-US" sz="2000" dirty="0" err="1" smtClean="0">
                <a:ea typeface="Times New Roman" pitchFamily="18" charset="0"/>
                <a:cs typeface="Times New Roman" pitchFamily="18" charset="0"/>
              </a:rPr>
              <a:t>Joslin</a:t>
            </a:r>
            <a:r>
              <a:rPr lang="en-US" sz="2000" dirty="0" smtClean="0">
                <a:ea typeface="Times New Roman" pitchFamily="18" charset="0"/>
                <a:cs typeface="Times New Roman" pitchFamily="18" charset="0"/>
              </a:rPr>
              <a:t>, </a:t>
            </a:r>
            <a:r>
              <a:rPr lang="en-US" sz="2000" dirty="0" err="1" smtClean="0">
                <a:ea typeface="Times New Roman" pitchFamily="18" charset="0"/>
                <a:cs typeface="Times New Roman" pitchFamily="18" charset="0"/>
              </a:rPr>
              <a:t>Amon</a:t>
            </a:r>
            <a:r>
              <a:rPr lang="en-US" sz="2000" dirty="0" smtClean="0">
                <a:ea typeface="Times New Roman" pitchFamily="18" charset="0"/>
                <a:cs typeface="Times New Roman" pitchFamily="18" charset="0"/>
              </a:rPr>
              <a:t> T., photographer </a:t>
            </a:r>
            <a:endParaRPr lang="en-US" sz="2000" dirty="0" smtClean="0">
              <a:ea typeface="Calibri" pitchFamily="34" charset="0"/>
              <a:cs typeface="Times New Roman" pitchFamily="18" charset="0"/>
            </a:endParaRPr>
          </a:p>
          <a:p>
            <a:pPr lvl="0" eaLnBrk="0" fontAlgn="base" hangingPunct="0">
              <a:spcBef>
                <a:spcPct val="0"/>
              </a:spcBef>
              <a:spcAft>
                <a:spcPct val="0"/>
              </a:spcAft>
              <a:buFont typeface="Wingdings" pitchFamily="2" charset="2"/>
              <a:buChar char="v"/>
            </a:pPr>
            <a:r>
              <a:rPr lang="en-US" sz="2000" b="1" dirty="0" smtClean="0">
                <a:ea typeface="Times New Roman" pitchFamily="18" charset="0"/>
                <a:cs typeface="Times New Roman" pitchFamily="18" charset="0"/>
              </a:rPr>
              <a:t>Date Created/Published</a:t>
            </a:r>
            <a:r>
              <a:rPr lang="en-US" sz="2000" dirty="0" smtClean="0">
                <a:ea typeface="Times New Roman" pitchFamily="18" charset="0"/>
                <a:cs typeface="Times New Roman" pitchFamily="18" charset="0"/>
              </a:rPr>
              <a:t>: 1857 May 27 </a:t>
            </a:r>
          </a:p>
          <a:p>
            <a:pPr lvl="0" eaLnBrk="0" fontAlgn="base" hangingPunct="0">
              <a:spcBef>
                <a:spcPct val="0"/>
              </a:spcBef>
              <a:spcAft>
                <a:spcPct val="0"/>
              </a:spcAft>
              <a:buFont typeface="Wingdings" pitchFamily="2" charset="2"/>
              <a:buChar char="v"/>
            </a:pPr>
            <a:r>
              <a:rPr lang="en-US" dirty="0" smtClean="0">
                <a:hlinkClick r:id="rId3"/>
              </a:rPr>
              <a:t>http://hdl.loc.gov/loc.pnp/cph.3a18603</a:t>
            </a:r>
            <a:endParaRPr lang="en-US" dirty="0" smtClean="0"/>
          </a:p>
          <a:p>
            <a:pPr lvl="0" eaLnBrk="0" fontAlgn="base" hangingPunct="0">
              <a:spcBef>
                <a:spcPct val="0"/>
              </a:spcBef>
              <a:spcAft>
                <a:spcPct val="0"/>
              </a:spcAft>
              <a:buFontTx/>
              <a:buChar char="•"/>
            </a:pPr>
            <a:endParaRPr lang="en-US" sz="105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be lincoln senate.jpg"/>
          <p:cNvPicPr>
            <a:picLocks noGrp="1" noChangeAspect="1"/>
          </p:cNvPicPr>
          <p:nvPr>
            <p:ph idx="1"/>
          </p:nvPr>
        </p:nvPicPr>
        <p:blipFill>
          <a:blip r:embed="rId2" cstate="print"/>
          <a:stretch>
            <a:fillRect/>
          </a:stretch>
        </p:blipFill>
        <p:spPr>
          <a:xfrm>
            <a:off x="533400" y="1524000"/>
            <a:ext cx="3365896" cy="4191000"/>
          </a:xfrm>
        </p:spPr>
      </p:pic>
      <p:sp>
        <p:nvSpPr>
          <p:cNvPr id="2" name="Title 1"/>
          <p:cNvSpPr>
            <a:spLocks noGrp="1"/>
          </p:cNvSpPr>
          <p:nvPr>
            <p:ph type="title"/>
          </p:nvPr>
        </p:nvSpPr>
        <p:spPr/>
        <p:txBody>
          <a:bodyPr/>
          <a:lstStyle/>
          <a:p>
            <a:r>
              <a:rPr lang="en-US" dirty="0" smtClean="0"/>
              <a:t>Lincoln</a:t>
            </a:r>
            <a:endParaRPr lang="en-US" dirty="0"/>
          </a:p>
        </p:txBody>
      </p:sp>
      <p:sp>
        <p:nvSpPr>
          <p:cNvPr id="5" name="TextBox 4"/>
          <p:cNvSpPr txBox="1"/>
          <p:nvPr/>
        </p:nvSpPr>
        <p:spPr>
          <a:xfrm>
            <a:off x="4114800" y="1600200"/>
            <a:ext cx="4876800" cy="4062651"/>
          </a:xfrm>
          <a:prstGeom prst="rect">
            <a:avLst/>
          </a:prstGeom>
          <a:noFill/>
        </p:spPr>
        <p:txBody>
          <a:bodyPr wrap="square" rtlCol="0">
            <a:spAutoFit/>
          </a:bodyPr>
          <a:lstStyle/>
          <a:p>
            <a:pPr lvl="0">
              <a:buFont typeface="Arial" pitchFamily="34" charset="0"/>
              <a:buChar char="•"/>
            </a:pPr>
            <a:r>
              <a:rPr lang="en-US" sz="2000" b="1" dirty="0" smtClean="0">
                <a:cs typeface="Calibri" pitchFamily="34" charset="0"/>
              </a:rPr>
              <a:t>Title: </a:t>
            </a:r>
            <a:r>
              <a:rPr lang="en-US" sz="2000" dirty="0" smtClean="0">
                <a:cs typeface="Calibri" pitchFamily="34" charset="0"/>
              </a:rPr>
              <a:t>[Abraham Lincoln, head-and-shoulders portrait, facing slightly left, taken in Pittsfield, Illinois, two weeks before the final Lincoln-Douglas debate in Lincoln's unsuccessful bid for the Senate, October 1, 1858] </a:t>
            </a:r>
          </a:p>
          <a:p>
            <a:pPr lvl="0">
              <a:buFont typeface="Arial" pitchFamily="34" charset="0"/>
              <a:buChar char="•"/>
            </a:pPr>
            <a:r>
              <a:rPr lang="en-US" sz="2000" b="1" dirty="0" smtClean="0">
                <a:cs typeface="Calibri" pitchFamily="34" charset="0"/>
              </a:rPr>
              <a:t>Creator(s): </a:t>
            </a:r>
            <a:r>
              <a:rPr lang="en-US" sz="2000" dirty="0" smtClean="0">
                <a:cs typeface="Calibri" pitchFamily="34" charset="0"/>
              </a:rPr>
              <a:t>Jackson, Calvin, fl. 1858-1882, photographer </a:t>
            </a:r>
          </a:p>
          <a:p>
            <a:pPr lvl="0">
              <a:buFont typeface="Arial" pitchFamily="34" charset="0"/>
              <a:buChar char="•"/>
            </a:pPr>
            <a:r>
              <a:rPr lang="en-US" sz="2000" b="1" dirty="0" smtClean="0">
                <a:cs typeface="Calibri" pitchFamily="34" charset="0"/>
              </a:rPr>
              <a:t>Date Created/Published: </a:t>
            </a:r>
            <a:r>
              <a:rPr lang="en-US" sz="2000" dirty="0" smtClean="0">
                <a:cs typeface="Calibri" pitchFamily="34" charset="0"/>
              </a:rPr>
              <a:t>[printed between 1900 and 1911]</a:t>
            </a:r>
          </a:p>
          <a:p>
            <a:pPr lvl="0">
              <a:buFont typeface="Arial" pitchFamily="34" charset="0"/>
              <a:buChar char="•"/>
            </a:pPr>
            <a:r>
              <a:rPr lang="en-US" sz="2000" dirty="0" smtClean="0">
                <a:cs typeface="Calibri" pitchFamily="34" charset="0"/>
                <a:hlinkClick r:id="rId3"/>
              </a:rPr>
              <a:t>http://hdl.loc.gov/loc.pnp/cph.3a18600</a:t>
            </a:r>
            <a:endParaRPr lang="en-US" sz="2000" dirty="0" smtClean="0">
              <a:cs typeface="Calibri" pitchFamily="34" charset="0"/>
            </a:endParaRPr>
          </a:p>
          <a:p>
            <a:pPr lvl="0"/>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ncoln house.jpg"/>
          <p:cNvPicPr>
            <a:picLocks noGrp="1" noChangeAspect="1"/>
          </p:cNvPicPr>
          <p:nvPr>
            <p:ph idx="1"/>
          </p:nvPr>
        </p:nvPicPr>
        <p:blipFill>
          <a:blip r:embed="rId2" cstate="print"/>
          <a:stretch>
            <a:fillRect/>
          </a:stretch>
        </p:blipFill>
        <p:spPr>
          <a:xfrm>
            <a:off x="609600" y="1676400"/>
            <a:ext cx="4660777" cy="3429000"/>
          </a:xfrm>
        </p:spPr>
      </p:pic>
      <p:sp>
        <p:nvSpPr>
          <p:cNvPr id="3" name="Title 2"/>
          <p:cNvSpPr>
            <a:spLocks noGrp="1"/>
          </p:cNvSpPr>
          <p:nvPr>
            <p:ph type="title"/>
          </p:nvPr>
        </p:nvSpPr>
        <p:spPr/>
        <p:txBody>
          <a:bodyPr/>
          <a:lstStyle/>
          <a:p>
            <a:r>
              <a:rPr lang="en-US" dirty="0" smtClean="0"/>
              <a:t>Lincoln’s House</a:t>
            </a:r>
            <a:endParaRPr lang="en-US" dirty="0"/>
          </a:p>
        </p:txBody>
      </p:sp>
      <p:sp>
        <p:nvSpPr>
          <p:cNvPr id="5" name="TextBox 4"/>
          <p:cNvSpPr txBox="1"/>
          <p:nvPr/>
        </p:nvSpPr>
        <p:spPr>
          <a:xfrm>
            <a:off x="5562600" y="1447800"/>
            <a:ext cx="3048000" cy="3416320"/>
          </a:xfrm>
          <a:prstGeom prst="rect">
            <a:avLst/>
          </a:prstGeom>
          <a:noFill/>
        </p:spPr>
        <p:txBody>
          <a:bodyPr wrap="square" rtlCol="0">
            <a:spAutoFit/>
          </a:bodyPr>
          <a:lstStyle/>
          <a:p>
            <a:r>
              <a:rPr lang="en-US" b="1" smtClean="0"/>
              <a:t>Title: </a:t>
            </a:r>
            <a:r>
              <a:rPr lang="en-US" smtClean="0"/>
              <a:t>Shenandoah Valley. The Lincoln family originally came from the Shenandoah Valley. This substantial farm house belonged to Abraham Lincoln's grandfather and here the President's father was born </a:t>
            </a:r>
          </a:p>
          <a:p>
            <a:r>
              <a:rPr lang="en-US" b="1" smtClean="0"/>
              <a:t>Creator(s): </a:t>
            </a:r>
            <a:r>
              <a:rPr lang="en-US" smtClean="0"/>
              <a:t>Vachon, John,photographer</a:t>
            </a:r>
          </a:p>
          <a:p>
            <a:endParaRPr lang="en-US" dirty="0" smtClean="0"/>
          </a:p>
        </p:txBody>
      </p:sp>
      <p:sp>
        <p:nvSpPr>
          <p:cNvPr id="6" name="TextBox 5"/>
          <p:cNvSpPr txBox="1"/>
          <p:nvPr/>
        </p:nvSpPr>
        <p:spPr>
          <a:xfrm>
            <a:off x="5562600" y="4495800"/>
            <a:ext cx="3048000" cy="923330"/>
          </a:xfrm>
          <a:prstGeom prst="rect">
            <a:avLst/>
          </a:prstGeom>
          <a:noFill/>
        </p:spPr>
        <p:txBody>
          <a:bodyPr wrap="square" rtlCol="0">
            <a:spAutoFit/>
          </a:bodyPr>
          <a:lstStyle/>
          <a:p>
            <a:r>
              <a:rPr lang="en-US" dirty="0" smtClean="0">
                <a:hlinkClick r:id="rId3"/>
              </a:rPr>
              <a:t>http://</a:t>
            </a:r>
            <a:r>
              <a:rPr lang="en-US" dirty="0" smtClean="0">
                <a:hlinkClick r:id="rId3"/>
              </a:rPr>
              <a:t>hdl.loc.gov/loc.pnp/fsa.8b09001</a:t>
            </a:r>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Lee vs. Coburn</a:t>
            </a:r>
            <a:endParaRPr lang="en-US" dirty="0"/>
          </a:p>
        </p:txBody>
      </p:sp>
      <p:pic>
        <p:nvPicPr>
          <p:cNvPr id="6" name="Content Placeholder 5" descr="lee coburn 2.gif"/>
          <p:cNvPicPr>
            <a:picLocks noGrp="1" noChangeAspect="1"/>
          </p:cNvPicPr>
          <p:nvPr>
            <p:ph idx="1"/>
          </p:nvPr>
        </p:nvPicPr>
        <p:blipFill>
          <a:blip r:embed="rId2" cstate="print"/>
          <a:stretch>
            <a:fillRect/>
          </a:stretch>
        </p:blipFill>
        <p:spPr>
          <a:xfrm>
            <a:off x="457200" y="1524000"/>
            <a:ext cx="3718193" cy="4114800"/>
          </a:xfrm>
        </p:spPr>
      </p:pic>
      <p:pic>
        <p:nvPicPr>
          <p:cNvPr id="7" name="Picture 6" descr="lee coburn 1.gif"/>
          <p:cNvPicPr>
            <a:picLocks noChangeAspect="1"/>
          </p:cNvPicPr>
          <p:nvPr/>
        </p:nvPicPr>
        <p:blipFill>
          <a:blip r:embed="rId3" cstate="print"/>
          <a:stretch>
            <a:fillRect/>
          </a:stretch>
        </p:blipFill>
        <p:spPr>
          <a:xfrm>
            <a:off x="4800600" y="1447800"/>
            <a:ext cx="3781353" cy="4191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Created/Published</a:t>
            </a:r>
            <a:r>
              <a:rPr lang="en-US" dirty="0" smtClean="0"/>
              <a:t>: May 08, 1850</a:t>
            </a:r>
          </a:p>
          <a:p>
            <a:r>
              <a:rPr lang="en-US" b="1" dirty="0" smtClean="0"/>
              <a:t>Summary: </a:t>
            </a:r>
            <a:r>
              <a:rPr lang="en-US" dirty="0" smtClean="0"/>
              <a:t>Lee sued Coburn to collect $600 for five years of labor as a servant. There was no written contract, guarantee, or promise between the parties, and Lee refused to prosecute the case further after the jury heard the evidence. Lincoln represented Coburn.</a:t>
            </a:r>
          </a:p>
          <a:p>
            <a:r>
              <a:rPr lang="en-US" u="sng" dirty="0" smtClean="0">
                <a:hlinkClick r:id="rId2"/>
              </a:rPr>
              <a:t>http://hdl.loc.gov/loc.rbc/lprbscsm.scsm1438</a:t>
            </a:r>
            <a:endParaRPr lang="en-US" dirty="0"/>
          </a:p>
        </p:txBody>
      </p:sp>
      <p:sp>
        <p:nvSpPr>
          <p:cNvPr id="3" name="Title 2"/>
          <p:cNvSpPr>
            <a:spLocks noGrp="1"/>
          </p:cNvSpPr>
          <p:nvPr>
            <p:ph type="title"/>
          </p:nvPr>
        </p:nvSpPr>
        <p:spPr/>
        <p:txBody>
          <a:bodyPr/>
          <a:lstStyle/>
          <a:p>
            <a:r>
              <a:rPr lang="en-US" dirty="0" smtClean="0"/>
              <a:t>Lee vs. Coburn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mm bachop 1.gif"/>
          <p:cNvPicPr>
            <a:picLocks noGrp="1" noChangeAspect="1"/>
          </p:cNvPicPr>
          <p:nvPr>
            <p:ph idx="1"/>
          </p:nvPr>
        </p:nvPicPr>
        <p:blipFill>
          <a:blip r:embed="rId2" cstate="print"/>
          <a:stretch>
            <a:fillRect/>
          </a:stretch>
        </p:blipFill>
        <p:spPr>
          <a:xfrm>
            <a:off x="4876800" y="1295400"/>
            <a:ext cx="3684637" cy="4525962"/>
          </a:xfrm>
        </p:spPr>
      </p:pic>
      <p:sp>
        <p:nvSpPr>
          <p:cNvPr id="3" name="Title 2"/>
          <p:cNvSpPr>
            <a:spLocks noGrp="1"/>
          </p:cNvSpPr>
          <p:nvPr>
            <p:ph type="title"/>
          </p:nvPr>
        </p:nvSpPr>
        <p:spPr/>
        <p:txBody>
          <a:bodyPr/>
          <a:lstStyle/>
          <a:p>
            <a:r>
              <a:rPr lang="en-US" dirty="0" err="1" smtClean="0"/>
              <a:t>Lamm</a:t>
            </a:r>
            <a:r>
              <a:rPr lang="en-US" dirty="0" smtClean="0"/>
              <a:t> vs. </a:t>
            </a:r>
            <a:r>
              <a:rPr lang="en-US" dirty="0" err="1" smtClean="0"/>
              <a:t>Bachop</a:t>
            </a:r>
            <a:endParaRPr lang="en-US" dirty="0"/>
          </a:p>
        </p:txBody>
      </p:sp>
      <p:pic>
        <p:nvPicPr>
          <p:cNvPr id="5" name="Picture 4" descr="lamm bachop 2.gif"/>
          <p:cNvPicPr>
            <a:picLocks noChangeAspect="1"/>
          </p:cNvPicPr>
          <p:nvPr/>
        </p:nvPicPr>
        <p:blipFill>
          <a:blip r:embed="rId3" cstate="print"/>
          <a:stretch>
            <a:fillRect/>
          </a:stretch>
        </p:blipFill>
        <p:spPr>
          <a:xfrm>
            <a:off x="304801" y="1676400"/>
            <a:ext cx="4123944" cy="3352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Created/Published</a:t>
            </a:r>
            <a:r>
              <a:rPr lang="en-US" dirty="0" smtClean="0"/>
              <a:t>: October 29, 1853</a:t>
            </a:r>
          </a:p>
          <a:p>
            <a:r>
              <a:rPr lang="en-US" b="1" dirty="0" smtClean="0"/>
              <a:t>Summary: </a:t>
            </a:r>
            <a:r>
              <a:rPr lang="en-US" dirty="0" err="1" smtClean="0"/>
              <a:t>Lamm</a:t>
            </a:r>
            <a:r>
              <a:rPr lang="en-US" dirty="0" smtClean="0"/>
              <a:t> and </a:t>
            </a:r>
            <a:r>
              <a:rPr lang="en-US" dirty="0" err="1" smtClean="0"/>
              <a:t>Bachop</a:t>
            </a:r>
            <a:r>
              <a:rPr lang="en-US" dirty="0" smtClean="0"/>
              <a:t> attempted to settle a dispute through arbitration. </a:t>
            </a:r>
            <a:r>
              <a:rPr lang="en-US" dirty="0" err="1" smtClean="0"/>
              <a:t>Lamm</a:t>
            </a:r>
            <a:r>
              <a:rPr lang="en-US" dirty="0" smtClean="0"/>
              <a:t> agreed to relinquish a quitclaim deed on 360 acres of land in return for a $125 promissory note from </a:t>
            </a:r>
            <a:r>
              <a:rPr lang="en-US" dirty="0" err="1" smtClean="0"/>
              <a:t>Bachop</a:t>
            </a:r>
            <a:r>
              <a:rPr lang="en-US" dirty="0" smtClean="0"/>
              <a:t>. </a:t>
            </a:r>
            <a:r>
              <a:rPr lang="en-US" dirty="0" err="1" smtClean="0"/>
              <a:t>Lamm</a:t>
            </a:r>
            <a:r>
              <a:rPr lang="en-US" dirty="0" smtClean="0"/>
              <a:t> sued after </a:t>
            </a:r>
            <a:r>
              <a:rPr lang="en-US" dirty="0" err="1" smtClean="0"/>
              <a:t>Bachop</a:t>
            </a:r>
            <a:r>
              <a:rPr lang="en-US" dirty="0" smtClean="0"/>
              <a:t> failed to pay the note. </a:t>
            </a:r>
            <a:r>
              <a:rPr lang="en-US" dirty="0" err="1" smtClean="0"/>
              <a:t>Bachop</a:t>
            </a:r>
            <a:r>
              <a:rPr lang="en-US" dirty="0" smtClean="0"/>
              <a:t> retained Lincoln and pleaded that he had made no written agreement with </a:t>
            </a:r>
            <a:r>
              <a:rPr lang="en-US" dirty="0" err="1" smtClean="0"/>
              <a:t>Lamm</a:t>
            </a:r>
            <a:r>
              <a:rPr lang="en-US" dirty="0" smtClean="0"/>
              <a:t>. The court ruled for </a:t>
            </a:r>
            <a:r>
              <a:rPr lang="en-US" dirty="0" err="1" smtClean="0"/>
              <a:t>Bachop</a:t>
            </a:r>
            <a:r>
              <a:rPr lang="en-US" dirty="0" smtClean="0"/>
              <a:t>.</a:t>
            </a:r>
          </a:p>
          <a:p>
            <a:r>
              <a:rPr lang="en-US" dirty="0" smtClean="0">
                <a:hlinkClick r:id="rId2"/>
              </a:rPr>
              <a:t>http://hdl.loc.gov/loc.rbc/lprbscsm.scsm1565</a:t>
            </a:r>
            <a:endParaRPr lang="en-US" dirty="0" smtClean="0"/>
          </a:p>
          <a:p>
            <a:pPr>
              <a:buNone/>
            </a:pPr>
            <a:endParaRPr lang="en-US" dirty="0" smtClean="0"/>
          </a:p>
          <a:p>
            <a:endParaRPr lang="en-US" dirty="0"/>
          </a:p>
        </p:txBody>
      </p:sp>
      <p:sp>
        <p:nvSpPr>
          <p:cNvPr id="3" name="Title 2"/>
          <p:cNvSpPr>
            <a:spLocks noGrp="1"/>
          </p:cNvSpPr>
          <p:nvPr>
            <p:ph type="title"/>
          </p:nvPr>
        </p:nvSpPr>
        <p:spPr/>
        <p:txBody>
          <a:bodyPr/>
          <a:lstStyle/>
          <a:p>
            <a:r>
              <a:rPr lang="en-US" dirty="0" err="1" smtClean="0"/>
              <a:t>Lamm</a:t>
            </a:r>
            <a:r>
              <a:rPr lang="en-US" dirty="0" smtClean="0"/>
              <a:t> vs. </a:t>
            </a:r>
            <a:r>
              <a:rPr lang="en-US" dirty="0" err="1" smtClean="0"/>
              <a:t>Bachop</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right taylor 1.gif"/>
          <p:cNvPicPr>
            <a:picLocks noGrp="1" noChangeAspect="1"/>
          </p:cNvPicPr>
          <p:nvPr>
            <p:ph idx="1"/>
          </p:nvPr>
        </p:nvPicPr>
        <p:blipFill>
          <a:blip r:embed="rId2" cstate="print"/>
          <a:stretch>
            <a:fillRect/>
          </a:stretch>
        </p:blipFill>
        <p:spPr>
          <a:xfrm>
            <a:off x="533400" y="1295400"/>
            <a:ext cx="2453498" cy="3962400"/>
          </a:xfrm>
        </p:spPr>
      </p:pic>
      <p:sp>
        <p:nvSpPr>
          <p:cNvPr id="3" name="Title 2"/>
          <p:cNvSpPr>
            <a:spLocks noGrp="1"/>
          </p:cNvSpPr>
          <p:nvPr>
            <p:ph type="title"/>
          </p:nvPr>
        </p:nvSpPr>
        <p:spPr/>
        <p:txBody>
          <a:bodyPr/>
          <a:lstStyle/>
          <a:p>
            <a:r>
              <a:rPr lang="en-US" dirty="0" smtClean="0"/>
              <a:t>Wright vs. Taylor</a:t>
            </a:r>
            <a:endParaRPr lang="en-US" dirty="0"/>
          </a:p>
        </p:txBody>
      </p:sp>
      <p:pic>
        <p:nvPicPr>
          <p:cNvPr id="5" name="Picture 4" descr="wright taylor 2.gif"/>
          <p:cNvPicPr>
            <a:picLocks noChangeAspect="1"/>
          </p:cNvPicPr>
          <p:nvPr/>
        </p:nvPicPr>
        <p:blipFill>
          <a:blip r:embed="rId3" cstate="print"/>
          <a:stretch>
            <a:fillRect/>
          </a:stretch>
        </p:blipFill>
        <p:spPr>
          <a:xfrm>
            <a:off x="6248400" y="1295400"/>
            <a:ext cx="2571750" cy="4114800"/>
          </a:xfrm>
          <a:prstGeom prst="rect">
            <a:avLst/>
          </a:prstGeom>
        </p:spPr>
      </p:pic>
      <p:pic>
        <p:nvPicPr>
          <p:cNvPr id="6" name="Picture 5" descr="wright taylor 3.gif"/>
          <p:cNvPicPr>
            <a:picLocks noChangeAspect="1"/>
          </p:cNvPicPr>
          <p:nvPr/>
        </p:nvPicPr>
        <p:blipFill>
          <a:blip r:embed="rId4" cstate="print"/>
          <a:stretch>
            <a:fillRect/>
          </a:stretch>
        </p:blipFill>
        <p:spPr>
          <a:xfrm>
            <a:off x="3200400" y="1371600"/>
            <a:ext cx="2823950" cy="40386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87</TotalTime>
  <Words>568</Words>
  <Application>Microsoft Office PowerPoint</Application>
  <PresentationFormat>On-screen Show (4:3)</PresentationFormat>
  <Paragraphs>33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Lincoln and the Law</vt:lpstr>
      <vt:lpstr>Lincoln</vt:lpstr>
      <vt:lpstr>Lincoln</vt:lpstr>
      <vt:lpstr>Lincoln’s House</vt:lpstr>
      <vt:lpstr>Lee vs. Coburn</vt:lpstr>
      <vt:lpstr>Lee vs. Coburn</vt:lpstr>
      <vt:lpstr>Lamm vs. Bachop</vt:lpstr>
      <vt:lpstr>Lamm vs. Bachop</vt:lpstr>
      <vt:lpstr>Wright vs. Taylor</vt:lpstr>
      <vt:lpstr>Wright vs. Taylor</vt:lpstr>
      <vt:lpstr>Wordle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 and the Law</dc:title>
  <dc:creator>Windows User</dc:creator>
  <cp:lastModifiedBy>Windows User</cp:lastModifiedBy>
  <cp:revision>12</cp:revision>
  <dcterms:created xsi:type="dcterms:W3CDTF">2012-11-19T15:05:35Z</dcterms:created>
  <dcterms:modified xsi:type="dcterms:W3CDTF">2012-11-20T20:36:22Z</dcterms:modified>
</cp:coreProperties>
</file>