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B3A8F-8DEC-492B-B228-B3FEB2DE0E4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E5623-8483-49B7-98DA-AD5FAC251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17999">
              <a:srgbClr val="FEE7F2">
                <a:alpha val="0"/>
              </a:srgbClr>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B3A8F-8DEC-492B-B228-B3FEB2DE0E46}" type="datetimeFigureOut">
              <a:rPr lang="en-US" smtClean="0"/>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E5623-8483-49B7-98DA-AD5FAC251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oc.gov/pictures/related/?fi=name&amp;q=Joslin%2C%20Amon%20T."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related/?fi=name&amp;q=Jackson,%20Calvin,%20fl.%201858-1882"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oc.gov/pictures/related/?fi=name&amp;q=Stuart,%20Frederick%20T.,%201837-19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related/?fi=name&amp;q=Shepherd,%20Nicholas%20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oc.gov/pictures/related/?fi=name&amp;q=Sartain%2C%20William%2C%201843-1924"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www.loc.gov/pictures/related/?fi=name&amp;q=Bradley%20%26%20Company" TargetMode="External"/><Relationship Id="rId4" Type="http://schemas.openxmlformats.org/officeDocument/2006/relationships/hyperlink" Target="http://www.loc.gov/pictures/related/?fi=name&amp;q=Waugh%2C%20Samuel%20Be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17999">
              <a:srgbClr val="FEE7F2">
                <a:alpha val="65000"/>
              </a:srgbClr>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1089025"/>
          </a:xfrm>
          <a:noFill/>
          <a:effectLst>
            <a:glow rad="101600">
              <a:schemeClr val="accent2">
                <a:satMod val="175000"/>
                <a:alpha val="40000"/>
              </a:schemeClr>
            </a:glow>
            <a:reflection blurRad="6350" stA="50000" endA="275" endPos="40000" dist="101600" dir="5400000" sy="-100000" algn="bl" rotWithShape="0"/>
          </a:effectLst>
          <a:scene3d>
            <a:camera prst="orthographicFront"/>
            <a:lightRig rig="threePt" dir="t"/>
          </a:scene3d>
          <a:sp3d>
            <a:bevelT w="139700" h="139700" prst="divot"/>
          </a:sp3d>
        </p:spPr>
        <p:txBody>
          <a:bodyPr>
            <a:prstTxWarp prst="textStop">
              <a:avLst/>
            </a:prstTxWarp>
          </a:bodyPr>
          <a:lstStyle/>
          <a:p>
            <a:r>
              <a:rPr lang="en-US" dirty="0" smtClean="0">
                <a:ln>
                  <a:solidFill>
                    <a:schemeClr val="tx2">
                      <a:lumMod val="40000"/>
                      <a:lumOff val="60000"/>
                    </a:schemeClr>
                  </a:solidFill>
                </a:ln>
                <a:solidFill>
                  <a:schemeClr val="accent5">
                    <a:lumMod val="50000"/>
                  </a:schemeClr>
                </a:solidFill>
              </a:rPr>
              <a:t>Lincoln as a Lawyer</a:t>
            </a:r>
            <a:endParaRPr lang="en-US" dirty="0">
              <a:ln>
                <a:solidFill>
                  <a:schemeClr val="tx2">
                    <a:lumMod val="40000"/>
                    <a:lumOff val="60000"/>
                  </a:schemeClr>
                </a:solidFill>
              </a:ln>
              <a:solidFill>
                <a:schemeClr val="accent5">
                  <a:lumMod val="50000"/>
                </a:schemeClr>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4578" name="Picture 2" descr="digital file from b&amp;w film copy neg."/>
          <p:cNvPicPr>
            <a:picLocks noChangeAspect="1" noChangeArrowheads="1"/>
          </p:cNvPicPr>
          <p:nvPr/>
        </p:nvPicPr>
        <p:blipFill>
          <a:blip r:embed="rId2" cstate="print"/>
          <a:srcRect/>
          <a:stretch>
            <a:fillRect/>
          </a:stretch>
        </p:blipFill>
        <p:spPr bwMode="auto">
          <a:xfrm>
            <a:off x="838200" y="1905000"/>
            <a:ext cx="2000250" cy="2631908"/>
          </a:xfrm>
          <a:prstGeom prst="rect">
            <a:avLst/>
          </a:prstGeom>
          <a:noFill/>
        </p:spPr>
      </p:pic>
      <p:sp>
        <p:nvSpPr>
          <p:cNvPr id="5" name="Rectangle 4"/>
          <p:cNvSpPr/>
          <p:nvPr/>
        </p:nvSpPr>
        <p:spPr>
          <a:xfrm>
            <a:off x="3429000" y="2438400"/>
            <a:ext cx="4572000" cy="1477328"/>
          </a:xfrm>
          <a:prstGeom prst="rect">
            <a:avLst/>
          </a:prstGeom>
        </p:spPr>
        <p:txBody>
          <a:bodyPr>
            <a:spAutoFit/>
          </a:bodyPr>
          <a:lstStyle/>
          <a:p>
            <a:r>
              <a:rPr lang="en-US" dirty="0" smtClean="0"/>
              <a:t>Title: [Abraham Lincoln while a traveling lawyer, taken in Danville, Illinois </a:t>
            </a:r>
          </a:p>
          <a:p>
            <a:r>
              <a:rPr lang="en-US" dirty="0" smtClean="0"/>
              <a:t>Creator(s): </a:t>
            </a:r>
            <a:r>
              <a:rPr lang="en-US" dirty="0" err="1" smtClean="0">
                <a:hlinkClick r:id="rId3"/>
              </a:rPr>
              <a:t>Joslin</a:t>
            </a:r>
            <a:r>
              <a:rPr lang="en-US" dirty="0" smtClean="0">
                <a:hlinkClick r:id="rId3"/>
              </a:rPr>
              <a:t>, </a:t>
            </a:r>
            <a:r>
              <a:rPr lang="en-US" dirty="0" err="1" smtClean="0">
                <a:hlinkClick r:id="rId3"/>
              </a:rPr>
              <a:t>Amon</a:t>
            </a:r>
            <a:r>
              <a:rPr lang="en-US" dirty="0" smtClean="0">
                <a:hlinkClick r:id="rId3"/>
              </a:rPr>
              <a:t> T.</a:t>
            </a:r>
            <a:r>
              <a:rPr lang="en-US" dirty="0" smtClean="0"/>
              <a:t>, photographer </a:t>
            </a:r>
          </a:p>
          <a:p>
            <a:r>
              <a:rPr lang="en-US" dirty="0" smtClean="0"/>
              <a:t>Date Created/Published: 1857 May 27 [printed later]</a:t>
            </a:r>
            <a:endParaRPr lang="en-US" dirty="0"/>
          </a:p>
        </p:txBody>
      </p:sp>
      <p:sp>
        <p:nvSpPr>
          <p:cNvPr id="6" name="Rectangle 5"/>
          <p:cNvSpPr/>
          <p:nvPr/>
        </p:nvSpPr>
        <p:spPr>
          <a:xfrm>
            <a:off x="1676400" y="5410200"/>
            <a:ext cx="3921202" cy="369332"/>
          </a:xfrm>
          <a:prstGeom prst="rect">
            <a:avLst/>
          </a:prstGeom>
        </p:spPr>
        <p:txBody>
          <a:bodyPr wrap="none">
            <a:spAutoFit/>
          </a:bodyPr>
          <a:lstStyle/>
          <a:p>
            <a:r>
              <a:rPr lang="en-US" dirty="0" smtClean="0"/>
              <a:t>http://hdl.loc.gov/loc.pnp/cph.3a18603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5602" name="Picture 2" descr="digital file from original"/>
          <p:cNvPicPr>
            <a:picLocks noChangeAspect="1" noChangeArrowheads="1"/>
          </p:cNvPicPr>
          <p:nvPr/>
        </p:nvPicPr>
        <p:blipFill>
          <a:blip r:embed="rId2" cstate="print"/>
          <a:srcRect/>
          <a:stretch>
            <a:fillRect/>
          </a:stretch>
        </p:blipFill>
        <p:spPr bwMode="auto">
          <a:xfrm>
            <a:off x="609600" y="1828800"/>
            <a:ext cx="2476498" cy="1981200"/>
          </a:xfrm>
          <a:prstGeom prst="rect">
            <a:avLst/>
          </a:prstGeom>
          <a:noFill/>
        </p:spPr>
      </p:pic>
      <p:sp>
        <p:nvSpPr>
          <p:cNvPr id="5" name="Rectangle 4"/>
          <p:cNvSpPr/>
          <p:nvPr/>
        </p:nvSpPr>
        <p:spPr>
          <a:xfrm>
            <a:off x="3429000" y="1752600"/>
            <a:ext cx="4572000" cy="2031325"/>
          </a:xfrm>
          <a:prstGeom prst="rect">
            <a:avLst/>
          </a:prstGeom>
        </p:spPr>
        <p:txBody>
          <a:bodyPr>
            <a:spAutoFit/>
          </a:bodyPr>
          <a:lstStyle/>
          <a:p>
            <a:r>
              <a:rPr lang="en-US" dirty="0" smtClean="0"/>
              <a:t>Title: The Coles County Court House in Charleston, Ills., in which Lincoln often practiced law and before which he made a short speech in the evening after his fourth joint debate with Douglas, Sept. 18, 1858 </a:t>
            </a:r>
          </a:p>
          <a:p>
            <a:r>
              <a:rPr lang="en-US" dirty="0" smtClean="0"/>
              <a:t>Date Created/Published: [between 1860 and 1898?]</a:t>
            </a:r>
            <a:endParaRPr lang="en-US" dirty="0"/>
          </a:p>
        </p:txBody>
      </p:sp>
      <p:sp>
        <p:nvSpPr>
          <p:cNvPr id="6" name="Rectangle 5"/>
          <p:cNvSpPr/>
          <p:nvPr/>
        </p:nvSpPr>
        <p:spPr>
          <a:xfrm>
            <a:off x="2514600" y="4648200"/>
            <a:ext cx="4080541" cy="369332"/>
          </a:xfrm>
          <a:prstGeom prst="rect">
            <a:avLst/>
          </a:prstGeom>
        </p:spPr>
        <p:txBody>
          <a:bodyPr wrap="none">
            <a:spAutoFit/>
          </a:bodyPr>
          <a:lstStyle/>
          <a:p>
            <a:r>
              <a:rPr lang="en-US" dirty="0" smtClean="0"/>
              <a:t>http://hdl.loc.gov/loc.pnp/ppmsca.19197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p:cNvPicPr>
            <a:picLocks noGrp="1" noChangeAspect="1" noChangeArrowheads="1"/>
          </p:cNvPicPr>
          <p:nvPr>
            <p:ph idx="1"/>
          </p:nvPr>
        </p:nvPicPr>
        <p:blipFill>
          <a:blip r:embed="rId2" cstate="print"/>
          <a:srcRect l="21235" t="24040" r="21670" b="15058"/>
          <a:stretch>
            <a:fillRect/>
          </a:stretch>
        </p:blipFill>
        <p:spPr bwMode="auto">
          <a:xfrm>
            <a:off x="1219200" y="1752600"/>
            <a:ext cx="6057900" cy="4038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scene3d>
              <a:camera prst="orthographicFront"/>
              <a:lightRig rig="threePt" dir="t"/>
            </a:scene3d>
            <a:sp3d extrusionH="57150">
              <a:bevelT w="38100" h="38100" prst="slope"/>
            </a:sp3d>
          </a:bodyPr>
          <a:lstStyle/>
          <a:p>
            <a:r>
              <a:rPr lang="en-US" dirty="0" smtClean="0">
                <a:solidFill>
                  <a:schemeClr val="tx2">
                    <a:lumMod val="60000"/>
                    <a:lumOff val="40000"/>
                  </a:schemeClr>
                </a:solidFill>
              </a:rPr>
              <a:t>October 11, 1852</a:t>
            </a:r>
            <a:br>
              <a:rPr lang="en-US" dirty="0" smtClean="0">
                <a:solidFill>
                  <a:schemeClr val="tx2">
                    <a:lumMod val="60000"/>
                    <a:lumOff val="40000"/>
                  </a:schemeClr>
                </a:solidFill>
              </a:rPr>
            </a:br>
            <a:r>
              <a:rPr lang="en-US" dirty="0" smtClean="0">
                <a:solidFill>
                  <a:schemeClr val="tx2">
                    <a:lumMod val="60000"/>
                    <a:lumOff val="40000"/>
                  </a:schemeClr>
                </a:solidFill>
              </a:rPr>
              <a:t>Platt, County Illinois</a:t>
            </a:r>
            <a:endParaRPr lang="en-US" dirty="0">
              <a:solidFill>
                <a:schemeClr val="tx2">
                  <a:lumMod val="60000"/>
                  <a:lumOff val="40000"/>
                </a:schemeClr>
              </a:solidFill>
            </a:endParaRPr>
          </a:p>
        </p:txBody>
      </p:sp>
      <p:pic>
        <p:nvPicPr>
          <p:cNvPr id="4" name="Picture 3" descr="Image 1 of 2, Decree in Thorpe v. Thorpe, [Law papers]."/>
          <p:cNvPicPr/>
          <p:nvPr/>
        </p:nvPicPr>
        <p:blipFill>
          <a:blip r:embed="rId2" cstate="print"/>
          <a:srcRect/>
          <a:stretch>
            <a:fillRect/>
          </a:stretch>
        </p:blipFill>
        <p:spPr bwMode="auto">
          <a:xfrm>
            <a:off x="0" y="1524000"/>
            <a:ext cx="3733800" cy="3048000"/>
          </a:xfrm>
          <a:prstGeom prst="rect">
            <a:avLst/>
          </a:prstGeom>
          <a:noFill/>
          <a:ln w="9525">
            <a:noFill/>
            <a:miter lim="800000"/>
            <a:headEnd/>
            <a:tailEnd/>
          </a:ln>
        </p:spPr>
      </p:pic>
      <p:sp>
        <p:nvSpPr>
          <p:cNvPr id="8193" name="Rectangle 1"/>
          <p:cNvSpPr>
            <a:spLocks noChangeArrowheads="1"/>
          </p:cNvSpPr>
          <p:nvPr/>
        </p:nvSpPr>
        <p:spPr bwMode="auto">
          <a:xfrm>
            <a:off x="304800" y="472440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Summary: Eliza Thorpe retained Lincoln and Herndon and sued Moses Thorpe in the Piatt County Circuit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Court</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for divorce on the grounds of adultery. Moses Thorpe requested a change of venue, and the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court</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granted a change to the Menard County Circuit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Court</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Eliza charged that Moses had committed adultery with Emily Cox and entered a letter from Cox as evidence. Moses denied the charge and complained that his ungrateful wife had verbally abused him and schemed to drive him to divorce to obtain a large property settlement. He argued that she should be denied alimony because of that scheme. He also claimed that the neighborhood shunned her because of her unchaste and inebriate behavior. Moses presented witnesses, including his son from a previous marriage, to substantiate his allegations. Lincoln and Herndon countered by producing several witnesses, including the </a:t>
            </a:r>
            <a:r>
              <a:rPr kumimoji="0" lang="en-US"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Thorpes</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physician, who testified to Eliza's chaste and sober character. The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court</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sustained Moses Thorpe's motion to strike the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case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from the docket and dismissed the </a:t>
            </a: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case</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August 11,1851</a:t>
            </a:r>
            <a:br>
              <a:rPr lang="en-US" sz="3200" dirty="0" smtClean="0"/>
            </a:br>
            <a:r>
              <a:rPr lang="en-US" sz="3200" dirty="0" smtClean="0"/>
              <a:t>Sangamon </a:t>
            </a:r>
            <a:r>
              <a:rPr lang="en-US" sz="3200" dirty="0" err="1" smtClean="0"/>
              <a:t>County,Illinois</a:t>
            </a:r>
            <a:endParaRPr lang="en-US" sz="3200" dirty="0"/>
          </a:p>
        </p:txBody>
      </p:sp>
      <p:pic>
        <p:nvPicPr>
          <p:cNvPr id="4" name="Picture 3" descr="thumbnail"/>
          <p:cNvPicPr/>
          <p:nvPr/>
        </p:nvPicPr>
        <p:blipFill>
          <a:blip r:embed="rId2" cstate="print"/>
          <a:srcRect/>
          <a:stretch>
            <a:fillRect/>
          </a:stretch>
        </p:blipFill>
        <p:spPr bwMode="auto">
          <a:xfrm>
            <a:off x="457200" y="1828800"/>
            <a:ext cx="4343400" cy="3886200"/>
          </a:xfrm>
          <a:prstGeom prst="rect">
            <a:avLst/>
          </a:prstGeom>
          <a:noFill/>
          <a:ln w="9525">
            <a:noFill/>
            <a:miter lim="800000"/>
            <a:headEnd/>
            <a:tailEnd/>
          </a:ln>
        </p:spPr>
      </p:pic>
      <p:sp>
        <p:nvSpPr>
          <p:cNvPr id="5" name="Rectangle 4"/>
          <p:cNvSpPr/>
          <p:nvPr/>
        </p:nvSpPr>
        <p:spPr>
          <a:xfrm>
            <a:off x="4800600" y="1600200"/>
            <a:ext cx="4191000" cy="4801314"/>
          </a:xfrm>
          <a:prstGeom prst="rect">
            <a:avLst/>
          </a:prstGeom>
        </p:spPr>
        <p:txBody>
          <a:bodyPr wrap="square">
            <a:spAutoFit/>
          </a:bodyPr>
          <a:lstStyle/>
          <a:p>
            <a:r>
              <a:rPr lang="en-US" dirty="0" smtClean="0"/>
              <a:t>Summary: Before his death, William Porter sold a lot in Springfield, Illinois, which Sangamon County eventually purchased and on which it built the courthouse. Margaret Porter, William Porter's widow, had not released her right to dower in the lot. Porter retained Lincoln and Herndon and sued Sangamon County, Illinois, for her dower. The county claimed that Margaret Porter had relinquished her dower right, but that if she had not, she should receive dower from an adjacent lot owned by Andrew Porter. The parties reached an agreement in which Sangamon County paid Porter $350 and Porter released her interest in the lot. The </a:t>
            </a:r>
            <a:r>
              <a:rPr lang="en-US" b="1" dirty="0" smtClean="0"/>
              <a:t>court</a:t>
            </a:r>
            <a:r>
              <a:rPr lang="en-US" dirty="0" smtClean="0"/>
              <a:t> dismissed the </a:t>
            </a:r>
            <a:r>
              <a:rPr lang="en-US" b="1" dirty="0" smtClean="0"/>
              <a:t>case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gital file from b&amp;w film copy neg."/>
          <p:cNvPicPr>
            <a:picLocks noChangeAspect="1" noChangeArrowheads="1"/>
          </p:cNvPicPr>
          <p:nvPr/>
        </p:nvPicPr>
        <p:blipFill>
          <a:blip r:embed="rId2" cstate="print"/>
          <a:srcRect/>
          <a:stretch>
            <a:fillRect/>
          </a:stretch>
        </p:blipFill>
        <p:spPr bwMode="auto">
          <a:xfrm>
            <a:off x="2514600" y="0"/>
            <a:ext cx="3028061" cy="3753794"/>
          </a:xfrm>
          <a:prstGeom prst="rect">
            <a:avLst/>
          </a:prstGeom>
          <a:noFill/>
        </p:spPr>
      </p:pic>
      <p:sp>
        <p:nvSpPr>
          <p:cNvPr id="2051" name="Rectangle 3"/>
          <p:cNvSpPr>
            <a:spLocks noChangeArrowheads="1"/>
          </p:cNvSpPr>
          <p:nvPr/>
        </p:nvSpPr>
        <p:spPr bwMode="auto">
          <a:xfrm>
            <a:off x="0" y="4039225"/>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Title: [Abraham Lincoln, head-and-shoulders portrait, facing slightly left, taken in Pittsfield, Illinois, two weeks before the final Lincoln-Douglas debate in Lincoln's unsuccessful bid for the Senate, October 1, 1858]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Creator(s): </a:t>
            </a:r>
            <a:r>
              <a:rPr kumimoji="0" lang="en-US"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a:rPr>
              <a:t>Jackson, Calvin, fl. 1858-1882</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photographer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Date Created/Published: [printed between 1900 and 1911]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828800" y="6019800"/>
            <a:ext cx="3921202" cy="369332"/>
          </a:xfrm>
          <a:prstGeom prst="rect">
            <a:avLst/>
          </a:prstGeom>
        </p:spPr>
        <p:txBody>
          <a:bodyPr wrap="none">
            <a:spAutoFit/>
          </a:bodyPr>
          <a:lstStyle/>
          <a:p>
            <a:r>
              <a:rPr lang="en-US" dirty="0" smtClean="0"/>
              <a:t>http://hdl.loc.gov/loc.pnp/cph.3a18600</a:t>
            </a:r>
            <a:endParaRPr lang="en-US" dirty="0"/>
          </a:p>
        </p:txBody>
      </p:sp>
      <p:sp>
        <p:nvSpPr>
          <p:cNvPr id="5" name="Rectangle 4"/>
          <p:cNvSpPr/>
          <p:nvPr/>
        </p:nvSpPr>
        <p:spPr>
          <a:xfrm>
            <a:off x="5562600" y="1676400"/>
            <a:ext cx="3962400" cy="2031325"/>
          </a:xfrm>
          <a:prstGeom prst="rect">
            <a:avLst/>
          </a:prstGeom>
        </p:spPr>
        <p:txBody>
          <a:bodyPr wrap="square">
            <a:spAutoFit/>
          </a:bodyPr>
          <a:lstStyle/>
          <a:p>
            <a:pPr lvl="1"/>
            <a:r>
              <a:rPr lang="en-US" dirty="0" smtClean="0"/>
              <a:t>Copy of an </a:t>
            </a:r>
            <a:r>
              <a:rPr lang="en-US" dirty="0" err="1" smtClean="0"/>
              <a:t>ambrotype</a:t>
            </a:r>
            <a:r>
              <a:rPr lang="en-US" dirty="0" smtClean="0"/>
              <a:t> made by Calvin Jackson. Print is reversed from original </a:t>
            </a:r>
            <a:r>
              <a:rPr lang="en-US" dirty="0" err="1" smtClean="0"/>
              <a:t>ambrotype</a:t>
            </a:r>
            <a:r>
              <a:rPr lang="en-US" dirty="0" smtClean="0"/>
              <a:t>.</a:t>
            </a:r>
          </a:p>
          <a:p>
            <a:pPr lvl="1"/>
            <a:r>
              <a:rPr lang="en-US" dirty="0" smtClean="0"/>
              <a:t>Illus. in: The Photographs of Abraham Lincoln / Frederick Hill </a:t>
            </a:r>
            <a:r>
              <a:rPr lang="en-US" dirty="0" err="1" smtClean="0"/>
              <a:t>Meserve</a:t>
            </a:r>
            <a:r>
              <a:rPr lang="en-US" dirty="0" smtClean="0"/>
              <a:t>. New York, Privately printed, 1911, p. 47.</a:t>
            </a:r>
            <a:endParaRPr lang="en-US" dirty="0"/>
          </a:p>
        </p:txBody>
      </p:sp>
      <p:sp>
        <p:nvSpPr>
          <p:cNvPr id="6" name="TextBox 5"/>
          <p:cNvSpPr txBox="1"/>
          <p:nvPr/>
        </p:nvSpPr>
        <p:spPr>
          <a:xfrm>
            <a:off x="6629400" y="1219200"/>
            <a:ext cx="1524000" cy="381000"/>
          </a:xfrm>
          <a:prstGeom prst="rect">
            <a:avLst/>
          </a:prstGeom>
          <a:noFill/>
        </p:spPr>
        <p:txBody>
          <a:bodyPr wrap="square" rtlCol="0">
            <a:spAutoFit/>
          </a:bodyPr>
          <a:lstStyle/>
          <a:p>
            <a:r>
              <a:rPr lang="en-US" dirty="0" smtClean="0"/>
              <a:t>Notes: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r>
              <a:rPr lang="en-US" dirty="0" smtClean="0"/>
              <a:t>Lincoln as lawyer</a:t>
            </a:r>
            <a:endParaRPr lang="en-US" dirty="0"/>
          </a:p>
        </p:txBody>
      </p:sp>
      <p:sp>
        <p:nvSpPr>
          <p:cNvPr id="3" name="Content Placeholder 2"/>
          <p:cNvSpPr>
            <a:spLocks noGrp="1"/>
          </p:cNvSpPr>
          <p:nvPr>
            <p:ph idx="1"/>
          </p:nvPr>
        </p:nvSpPr>
        <p:spPr/>
        <p:txBody>
          <a:bodyPr>
            <a:normAutofit/>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r>
              <a:rPr lang="en-US" sz="1800" dirty="0" smtClean="0"/>
              <a:t>Title: Lincoln the lawyer / Frederick T. Stuart. Creator(s): </a:t>
            </a:r>
            <a:r>
              <a:rPr lang="en-US" sz="1800" dirty="0" smtClean="0">
                <a:hlinkClick r:id="rId2"/>
              </a:rPr>
              <a:t>Stuart, Frederick T., 1837-1913</a:t>
            </a:r>
            <a:r>
              <a:rPr lang="en-US" sz="1800" dirty="0" smtClean="0"/>
              <a:t>, </a:t>
            </a:r>
          </a:p>
          <a:p>
            <a:r>
              <a:rPr lang="en-US" sz="1800" dirty="0" smtClean="0"/>
              <a:t>etcher Date Created/Published: [between 1865 and 1910. Summary: Abraham Lincoln, head-and-shoulders portrait, facing right. </a:t>
            </a:r>
            <a:endParaRPr lang="en-US" sz="1800" dirty="0"/>
          </a:p>
        </p:txBody>
      </p:sp>
      <p:pic>
        <p:nvPicPr>
          <p:cNvPr id="1026" name="Picture 2" descr="b&amp;w film copy neg."/>
          <p:cNvPicPr>
            <a:picLocks noChangeAspect="1" noChangeArrowheads="1"/>
          </p:cNvPicPr>
          <p:nvPr/>
        </p:nvPicPr>
        <p:blipFill>
          <a:blip r:embed="rId3" cstate="print"/>
          <a:srcRect/>
          <a:stretch>
            <a:fillRect/>
          </a:stretch>
        </p:blipFill>
        <p:spPr bwMode="auto">
          <a:xfrm>
            <a:off x="0" y="304800"/>
            <a:ext cx="2499360" cy="3124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digital file from b&amp;w film copy neg."/>
          <p:cNvPicPr>
            <a:picLocks noChangeAspect="1" noChangeArrowheads="1"/>
          </p:cNvPicPr>
          <p:nvPr/>
        </p:nvPicPr>
        <p:blipFill>
          <a:blip r:embed="rId2" cstate="print"/>
          <a:srcRect/>
          <a:stretch>
            <a:fillRect/>
          </a:stretch>
        </p:blipFill>
        <p:spPr bwMode="auto">
          <a:xfrm>
            <a:off x="457200" y="1524000"/>
            <a:ext cx="2381250" cy="313322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as Congressman</a:t>
            </a:r>
            <a:endParaRPr lang="en-US" dirty="0"/>
          </a:p>
        </p:txBody>
      </p:sp>
      <p:sp>
        <p:nvSpPr>
          <p:cNvPr id="3" name="Content Placeholder 2"/>
          <p:cNvSpPr>
            <a:spLocks noGrp="1"/>
          </p:cNvSpPr>
          <p:nvPr>
            <p:ph idx="1"/>
          </p:nvPr>
        </p:nvSpPr>
        <p:spPr/>
        <p:txBody>
          <a:bodyPr>
            <a:normAutofit/>
          </a:bodyPr>
          <a:lstStyle/>
          <a:p>
            <a:pPr lvl="4"/>
            <a:endParaRPr lang="en-US" dirty="0" smtClean="0"/>
          </a:p>
          <a:p>
            <a:pPr lvl="4"/>
            <a:endParaRPr lang="en-US" dirty="0" smtClean="0"/>
          </a:p>
          <a:p>
            <a:pPr lvl="4"/>
            <a:endParaRPr lang="en-US" dirty="0" smtClean="0"/>
          </a:p>
          <a:p>
            <a:pPr lvl="4"/>
            <a:endParaRPr lang="en-US" dirty="0" smtClean="0"/>
          </a:p>
          <a:p>
            <a:pPr lvl="4"/>
            <a:endParaRPr lang="en-US" dirty="0" smtClean="0"/>
          </a:p>
          <a:p>
            <a:pPr lvl="4"/>
            <a:endParaRPr lang="en-US" dirty="0" smtClean="0"/>
          </a:p>
          <a:p>
            <a:pPr lvl="4"/>
            <a:r>
              <a:rPr lang="en-US" dirty="0" smtClean="0"/>
              <a:t>Title: [Abraham Lincoln, Congressman-elect from Illinois. Three-quarter length portrait, seated, facing front] Creator(s): </a:t>
            </a:r>
            <a:r>
              <a:rPr lang="en-US" dirty="0" smtClean="0">
                <a:hlinkClick r:id="rId2"/>
              </a:rPr>
              <a:t>Shepherd, Nicholas H.</a:t>
            </a:r>
            <a:r>
              <a:rPr lang="en-US" dirty="0" smtClean="0"/>
              <a:t>, photographer Date Created/Published: [Springfield, Ill., 1846 or 1847] </a:t>
            </a:r>
            <a:endParaRPr lang="en-US" dirty="0"/>
          </a:p>
        </p:txBody>
      </p:sp>
      <p:pic>
        <p:nvPicPr>
          <p:cNvPr id="3074" name="Picture 2" descr="digital file from color film copy transparency post-1992"/>
          <p:cNvPicPr>
            <a:picLocks noChangeAspect="1" noChangeArrowheads="1"/>
          </p:cNvPicPr>
          <p:nvPr/>
        </p:nvPicPr>
        <p:blipFill>
          <a:blip r:embed="rId3" cstate="print"/>
          <a:srcRect/>
          <a:stretch>
            <a:fillRect/>
          </a:stretch>
        </p:blipFill>
        <p:spPr bwMode="auto">
          <a:xfrm>
            <a:off x="304800" y="1524000"/>
            <a:ext cx="2228850" cy="2740389"/>
          </a:xfrm>
          <a:prstGeom prst="rect">
            <a:avLst/>
          </a:prstGeom>
          <a:noFill/>
        </p:spPr>
      </p:pic>
      <p:sp>
        <p:nvSpPr>
          <p:cNvPr id="6" name="Rectangle 5"/>
          <p:cNvSpPr/>
          <p:nvPr/>
        </p:nvSpPr>
        <p:spPr>
          <a:xfrm>
            <a:off x="1752600" y="5638800"/>
            <a:ext cx="3919599" cy="369332"/>
          </a:xfrm>
          <a:prstGeom prst="rect">
            <a:avLst/>
          </a:prstGeom>
        </p:spPr>
        <p:txBody>
          <a:bodyPr wrap="none">
            <a:spAutoFit/>
          </a:bodyPr>
          <a:lstStyle/>
          <a:p>
            <a:r>
              <a:rPr lang="en-US" dirty="0" smtClean="0"/>
              <a:t>http://hdl.loc.gov/loc.pnp/cph.3g02439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Lincoln’s House</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digital file from b&amp;w film copy neg."/>
          <p:cNvPicPr>
            <a:picLocks noChangeAspect="1" noChangeArrowheads="1"/>
          </p:cNvPicPr>
          <p:nvPr/>
        </p:nvPicPr>
        <p:blipFill>
          <a:blip r:embed="rId2" cstate="print"/>
          <a:srcRect/>
          <a:stretch>
            <a:fillRect/>
          </a:stretch>
        </p:blipFill>
        <p:spPr bwMode="auto">
          <a:xfrm>
            <a:off x="533400" y="1752600"/>
            <a:ext cx="3994947" cy="2743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smtClean="0"/>
          </a:p>
          <a:p>
            <a:endParaRPr lang="en-US" dirty="0"/>
          </a:p>
        </p:txBody>
      </p:sp>
      <p:pic>
        <p:nvPicPr>
          <p:cNvPr id="1026" name="Picture 2" descr="digital file from original print"/>
          <p:cNvPicPr>
            <a:picLocks noChangeAspect="1" noChangeArrowheads="1"/>
          </p:cNvPicPr>
          <p:nvPr/>
        </p:nvPicPr>
        <p:blipFill>
          <a:blip r:embed="rId2" cstate="print"/>
          <a:srcRect/>
          <a:stretch>
            <a:fillRect/>
          </a:stretch>
        </p:blipFill>
        <p:spPr bwMode="auto">
          <a:xfrm>
            <a:off x="457200" y="1752600"/>
            <a:ext cx="3333750" cy="2511427"/>
          </a:xfrm>
          <a:prstGeom prst="rect">
            <a:avLst/>
          </a:prstGeom>
          <a:noFill/>
        </p:spPr>
      </p:pic>
      <p:sp>
        <p:nvSpPr>
          <p:cNvPr id="5" name="Rectangle 4"/>
          <p:cNvSpPr/>
          <p:nvPr/>
        </p:nvSpPr>
        <p:spPr>
          <a:xfrm>
            <a:off x="4114800" y="1676400"/>
            <a:ext cx="4572000" cy="2862322"/>
          </a:xfrm>
          <a:prstGeom prst="rect">
            <a:avLst/>
          </a:prstGeom>
        </p:spPr>
        <p:txBody>
          <a:bodyPr>
            <a:spAutoFit/>
          </a:bodyPr>
          <a:lstStyle/>
          <a:p>
            <a:r>
              <a:rPr lang="en-US" dirty="0" smtClean="0"/>
              <a:t>Title: Lincoln and his family / painted by S.B. Waugh ; engraved by William </a:t>
            </a:r>
            <a:r>
              <a:rPr lang="en-US" dirty="0" err="1" smtClean="0"/>
              <a:t>Sartain</a:t>
            </a:r>
            <a:r>
              <a:rPr lang="en-US" dirty="0" smtClean="0"/>
              <a:t>. </a:t>
            </a:r>
          </a:p>
          <a:p>
            <a:r>
              <a:rPr lang="en-US" dirty="0" smtClean="0"/>
              <a:t>Creator(s): </a:t>
            </a:r>
            <a:r>
              <a:rPr lang="en-US" dirty="0" err="1" smtClean="0">
                <a:hlinkClick r:id="rId3"/>
              </a:rPr>
              <a:t>Sartain</a:t>
            </a:r>
            <a:r>
              <a:rPr lang="en-US" dirty="0" smtClean="0">
                <a:hlinkClick r:id="rId3"/>
              </a:rPr>
              <a:t>, William, 1843-1924</a:t>
            </a:r>
            <a:r>
              <a:rPr lang="en-US" dirty="0" smtClean="0"/>
              <a:t>, engraver </a:t>
            </a:r>
          </a:p>
          <a:p>
            <a:r>
              <a:rPr lang="en-US" dirty="0" smtClean="0"/>
              <a:t>Related Names: </a:t>
            </a:r>
            <a:br>
              <a:rPr lang="en-US" dirty="0" smtClean="0"/>
            </a:br>
            <a:r>
              <a:rPr lang="en-US" dirty="0" smtClean="0">
                <a:hlinkClick r:id="rId4"/>
              </a:rPr>
              <a:t>Waugh, Samuel Bell</a:t>
            </a:r>
            <a:r>
              <a:rPr lang="en-US" dirty="0" smtClean="0"/>
              <a:t> , artist </a:t>
            </a:r>
            <a:br>
              <a:rPr lang="en-US" dirty="0" smtClean="0"/>
            </a:br>
            <a:r>
              <a:rPr lang="en-US" dirty="0" smtClean="0">
                <a:hlinkClick r:id="rId5"/>
              </a:rPr>
              <a:t>Bradley &amp; Company</a:t>
            </a:r>
            <a:r>
              <a:rPr lang="en-US" dirty="0" smtClean="0"/>
              <a:t> , publisher </a:t>
            </a:r>
          </a:p>
          <a:p>
            <a:r>
              <a:rPr lang="en-US" dirty="0" smtClean="0"/>
              <a:t>Date Created/Published: Philadelphia : Published by Bradley &amp; Co. 66 N. Fourth St., c1866 ( Printed by Irwin &amp; </a:t>
            </a:r>
            <a:r>
              <a:rPr lang="en-US" dirty="0" err="1" smtClean="0"/>
              <a:t>Sartain</a:t>
            </a:r>
            <a:r>
              <a:rPr lang="en-US" dirty="0" smtClean="0"/>
              <a:t>)</a:t>
            </a:r>
            <a:endParaRPr lang="en-US" dirty="0"/>
          </a:p>
        </p:txBody>
      </p:sp>
      <p:sp>
        <p:nvSpPr>
          <p:cNvPr id="6" name="Rectangle 5"/>
          <p:cNvSpPr/>
          <p:nvPr/>
        </p:nvSpPr>
        <p:spPr>
          <a:xfrm>
            <a:off x="2209800" y="4876800"/>
            <a:ext cx="4572000" cy="1477328"/>
          </a:xfrm>
          <a:prstGeom prst="rect">
            <a:avLst/>
          </a:prstGeom>
        </p:spPr>
        <p:txBody>
          <a:bodyPr>
            <a:spAutoFit/>
          </a:bodyPr>
          <a:lstStyle/>
          <a:p>
            <a:r>
              <a:rPr lang="en-US" dirty="0" smtClean="0"/>
              <a:t>Summary: Print showing Abraham Lincoln, full-length portrait, sitting in chair at the left end of a table with Thomas sitting next to him, Mary Todd is sitting on the right, and Robert Todd is standing behind the table.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680</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Lincoln as a Lawyer</vt:lpstr>
      <vt:lpstr>October 11, 1852 Platt, County Illinois</vt:lpstr>
      <vt:lpstr>August 11,1851 Sangamon County,Illinois</vt:lpstr>
      <vt:lpstr>Slide 4</vt:lpstr>
      <vt:lpstr>Lincoln as lawyer</vt:lpstr>
      <vt:lpstr>Slide 6</vt:lpstr>
      <vt:lpstr>Lincoln as Congressman</vt:lpstr>
      <vt:lpstr>Lincoln’s House</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12</cp:revision>
  <dcterms:created xsi:type="dcterms:W3CDTF">2012-11-19T14:40:10Z</dcterms:created>
  <dcterms:modified xsi:type="dcterms:W3CDTF">2012-11-26T15:04:54Z</dcterms:modified>
</cp:coreProperties>
</file>