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53D63CAC-4BD0-4490-B717-752947699758}"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D63CAC-4BD0-4490-B717-752947699758}"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3D63CAC-4BD0-4490-B717-752947699758}"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AD6B9D-612E-4675-9412-FA6EAB70E696}" type="datetimeFigureOut">
              <a:rPr lang="en-US" smtClean="0"/>
              <a:pPr/>
              <a:t>11/26/2012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D63CAC-4BD0-4490-B717-7529476997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3AD6B9D-612E-4675-9412-FA6EAB70E696}" type="datetimeFigureOut">
              <a:rPr lang="en-US" smtClean="0"/>
              <a:pPr/>
              <a:t>11/26/2012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53D63CAC-4BD0-4490-B717-7529476997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3AD6B9D-612E-4675-9412-FA6EAB70E696}" type="datetimeFigureOut">
              <a:rPr lang="en-US" smtClean="0"/>
              <a:pPr/>
              <a:t>11/26/2012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3D63CAC-4BD0-4490-B717-75294769975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loc.gov/pictures/resource/ppmsca.2372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loc.gov/pictures/item/200868097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loc.gov/pictures/item/il0078.photos.062895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loc.gov/pictures/item/200468008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loc.gov/pictures/item/200963065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memory.loc.gov/cgi-bin/query/D?scsmbib:52:./temp/~ammem_Cy2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memory.loc.gov/cgi-bin/ampage?collId=lprbscsm&amp;fileName=scsm1552/lprbscsmscsm1552.db&amp;recNum=0&amp;itemLink=h?ammem/scsmbib:@field(DOCID+@lit(scsm001554))" TargetMode="External"/><Relationship Id="rId2" Type="http://schemas.openxmlformats.org/officeDocument/2006/relationships/hyperlink" Target="http://memory.loc.gov/cgi-bin/query/D?scsmbib:38:./temp/~ammem_FIqY" TargetMode="Externa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hyperlink" Target="http://memory.loc.gov/cgi-bin/ampage?collId=lprbscsm&amp;fileName=scsm1404/lprbscsmscsm1404.db&amp;recNum=0&amp;itemLink=h?ammem/scsmbib:@field(DOCID+@lit(scsm001404))" TargetMode="External"/><Relationship Id="rId2" Type="http://schemas.openxmlformats.org/officeDocument/2006/relationships/hyperlink" Target="http://memory.loc.gov/cgi-bin/query/D?scsmbib:36:./temp/~ammem_FIqY" TargetMode="Externa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loc.gov/pictures/item/9851781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loc.gov/pictures/item/2008678328/resour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loc.gov/pictures/item/200466440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loc.gov/pictures/item/ggb200400305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loc.gov/pictures/item/9940520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 Lawyer</a:t>
            </a:r>
            <a:endParaRPr lang="en-US" dirty="0"/>
          </a:p>
        </p:txBody>
      </p:sp>
      <p:sp>
        <p:nvSpPr>
          <p:cNvPr id="3" name="Subtitle 2"/>
          <p:cNvSpPr>
            <a:spLocks noGrp="1"/>
          </p:cNvSpPr>
          <p:nvPr>
            <p:ph type="subTitle" idx="1"/>
          </p:nvPr>
        </p:nvSpPr>
        <p:spPr/>
        <p:txBody>
          <a:bodyPr/>
          <a:lstStyle/>
          <a:p>
            <a:r>
              <a:rPr lang="en-US" dirty="0" smtClean="0"/>
              <a:t>By: Ashley </a:t>
            </a:r>
            <a:r>
              <a:rPr lang="en-US" dirty="0" err="1" smtClean="0"/>
              <a:t>Hoerr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4114800"/>
            <a:ext cx="7772400" cy="2240760"/>
          </a:xfrm>
        </p:spPr>
        <p:txBody>
          <a:bodyPr>
            <a:normAutofit/>
          </a:bodyPr>
          <a:lstStyle/>
          <a:p>
            <a:r>
              <a:rPr lang="en-US" sz="2400" dirty="0" smtClean="0"/>
              <a:t>Lincoln at Home</a:t>
            </a:r>
          </a:p>
          <a:p>
            <a:r>
              <a:rPr lang="en-US" sz="2400" dirty="0" smtClean="0"/>
              <a:t>Springfield, IL.</a:t>
            </a:r>
          </a:p>
          <a:p>
            <a:r>
              <a:rPr lang="en-US" sz="2400" dirty="0" smtClean="0"/>
              <a:t>1860</a:t>
            </a:r>
          </a:p>
          <a:p>
            <a:r>
              <a:rPr lang="en-US" sz="2400" u="sng" dirty="0" smtClean="0">
                <a:hlinkClick r:id="rId2"/>
              </a:rPr>
              <a:t>http://www.loc.gov/pictures/resource/ppmsca.23724/</a:t>
            </a:r>
            <a:endParaRPr lang="en-US" sz="2400" dirty="0" smtClean="0"/>
          </a:p>
          <a:p>
            <a:endParaRPr lang="en-US" sz="2400" dirty="0" smtClean="0"/>
          </a:p>
        </p:txBody>
      </p:sp>
      <p:pic>
        <p:nvPicPr>
          <p:cNvPr id="4" name="panhack" descr="Abraham Lincoln at home"/>
          <p:cNvPicPr/>
          <p:nvPr/>
        </p:nvPicPr>
        <p:blipFill>
          <a:blip r:embed="rId3" cstate="print"/>
          <a:srcRect/>
          <a:stretch>
            <a:fillRect/>
          </a:stretch>
        </p:blipFill>
        <p:spPr bwMode="auto">
          <a:xfrm>
            <a:off x="1905000" y="533400"/>
            <a:ext cx="5791200" cy="3352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3276600"/>
            <a:ext cx="7772400" cy="3078960"/>
          </a:xfrm>
        </p:spPr>
        <p:txBody>
          <a:bodyPr>
            <a:normAutofit/>
          </a:bodyPr>
          <a:lstStyle/>
          <a:p>
            <a:r>
              <a:rPr lang="en-US" sz="2000" dirty="0" smtClean="0"/>
              <a:t>The Coles County Court House </a:t>
            </a:r>
          </a:p>
          <a:p>
            <a:r>
              <a:rPr lang="en-US" sz="2000" dirty="0" smtClean="0"/>
              <a:t>Charleston, IL.</a:t>
            </a:r>
          </a:p>
          <a:p>
            <a:r>
              <a:rPr lang="en-US" sz="2000" dirty="0" smtClean="0"/>
              <a:t>Lincoln often practiced law here and before which he made a short speech in the evening after his fourth joint debate with Douglas, September 18, 1858</a:t>
            </a:r>
          </a:p>
          <a:p>
            <a:r>
              <a:rPr lang="en-US" sz="2000" dirty="0" smtClean="0"/>
              <a:t>1860</a:t>
            </a:r>
          </a:p>
          <a:p>
            <a:r>
              <a:rPr lang="en-US" sz="2000" u="sng" smtClean="0">
                <a:hlinkClick r:id="rId2"/>
              </a:rPr>
              <a:t>http://www.loc.gov/pictures/item/2008680974/</a:t>
            </a:r>
            <a:endParaRPr lang="en-US" sz="2000" smtClean="0"/>
          </a:p>
          <a:p>
            <a:endParaRPr lang="en-US" sz="2000" dirty="0"/>
          </a:p>
        </p:txBody>
      </p:sp>
      <p:pic>
        <p:nvPicPr>
          <p:cNvPr id="4" name="panhack" descr="The Coles County Court House in Charleston, Ills., in which Lincoln often practiced law and before which he made a short speech in the evening after his fourth joint debate with Douglas, Sept. 18, 1858"/>
          <p:cNvPicPr/>
          <p:nvPr/>
        </p:nvPicPr>
        <p:blipFill>
          <a:blip r:embed="rId3" cstate="print"/>
          <a:srcRect/>
          <a:stretch>
            <a:fillRect/>
          </a:stretch>
        </p:blipFill>
        <p:spPr bwMode="auto">
          <a:xfrm>
            <a:off x="2590800" y="457200"/>
            <a:ext cx="3962400" cy="2667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3069336"/>
          </a:xfrm>
        </p:spPr>
        <p:txBody>
          <a:bodyPr/>
          <a:lstStyle/>
          <a:p>
            <a:endParaRPr lang="en-US" dirty="0"/>
          </a:p>
        </p:txBody>
      </p:sp>
      <p:sp>
        <p:nvSpPr>
          <p:cNvPr id="3" name="Content Placeholder 2"/>
          <p:cNvSpPr>
            <a:spLocks noGrp="1"/>
          </p:cNvSpPr>
          <p:nvPr>
            <p:ph idx="1"/>
          </p:nvPr>
        </p:nvSpPr>
        <p:spPr>
          <a:xfrm>
            <a:off x="914400" y="4191000"/>
            <a:ext cx="7772400" cy="2164560"/>
          </a:xfrm>
        </p:spPr>
        <p:txBody>
          <a:bodyPr>
            <a:normAutofit/>
          </a:bodyPr>
          <a:lstStyle/>
          <a:p>
            <a:r>
              <a:rPr lang="en-US" sz="2000" dirty="0" smtClean="0"/>
              <a:t>Historic American Buildings Survey Illinois State Historical Library</a:t>
            </a:r>
          </a:p>
          <a:p>
            <a:r>
              <a:rPr lang="en-US" sz="2000" dirty="0" smtClean="0"/>
              <a:t>David Davis Mansion, Monroe &amp; Davis Streets, Bloomington, McLean County, IL</a:t>
            </a:r>
          </a:p>
          <a:p>
            <a:r>
              <a:rPr lang="en-US" sz="2000" u="sng" dirty="0" smtClean="0">
                <a:hlinkClick r:id="rId2"/>
              </a:rPr>
              <a:t>http://www.loc.gov/pictures/item/il0078.photos.062895p/</a:t>
            </a:r>
            <a:endParaRPr lang="en-US" sz="2000" dirty="0" smtClean="0"/>
          </a:p>
          <a:p>
            <a:endParaRPr lang="en-US" sz="2000" dirty="0"/>
          </a:p>
        </p:txBody>
      </p:sp>
      <p:pic>
        <p:nvPicPr>
          <p:cNvPr id="4" name="panhack" descr="1.  Historic American Buildings Survey Illinois State Historical Library, Photographer SOUTH AND EAST ELEVATIONS - David Davis Mansion, Monroe &amp; Davis Streets, Bloomington, McLean County, IL"/>
          <p:cNvPicPr/>
          <p:nvPr/>
        </p:nvPicPr>
        <p:blipFill>
          <a:blip r:embed="rId3" cstate="print"/>
          <a:srcRect/>
          <a:stretch>
            <a:fillRect/>
          </a:stretch>
        </p:blipFill>
        <p:spPr bwMode="auto">
          <a:xfrm>
            <a:off x="2209800" y="533400"/>
            <a:ext cx="4876800" cy="304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2612136"/>
          </a:xfrm>
        </p:spPr>
        <p:txBody>
          <a:bodyPr/>
          <a:lstStyle/>
          <a:p>
            <a:endParaRPr lang="en-US" dirty="0"/>
          </a:p>
        </p:txBody>
      </p:sp>
      <p:sp>
        <p:nvSpPr>
          <p:cNvPr id="3" name="Content Placeholder 2"/>
          <p:cNvSpPr>
            <a:spLocks noGrp="1"/>
          </p:cNvSpPr>
          <p:nvPr>
            <p:ph idx="1"/>
          </p:nvPr>
        </p:nvSpPr>
        <p:spPr>
          <a:xfrm>
            <a:off x="914400" y="4038600"/>
            <a:ext cx="7772400" cy="2590800"/>
          </a:xfrm>
        </p:spPr>
        <p:txBody>
          <a:bodyPr>
            <a:normAutofit/>
          </a:bodyPr>
          <a:lstStyle/>
          <a:p>
            <a:r>
              <a:rPr lang="en-US" sz="2400" dirty="0" smtClean="0"/>
              <a:t>President Lincoln's first home in </a:t>
            </a:r>
            <a:r>
              <a:rPr lang="en-US" sz="2400" dirty="0" smtClean="0"/>
              <a:t>Illinois</a:t>
            </a:r>
          </a:p>
          <a:p>
            <a:r>
              <a:rPr lang="en-US" sz="2400" dirty="0" smtClean="0"/>
              <a:t>Joseph Ward, 1865</a:t>
            </a:r>
            <a:endParaRPr lang="en-US" sz="2400" dirty="0" smtClean="0"/>
          </a:p>
          <a:p>
            <a:r>
              <a:rPr lang="en-US" sz="2400" dirty="0" smtClean="0">
                <a:hlinkClick r:id="rId2"/>
              </a:rPr>
              <a:t>http://</a:t>
            </a:r>
            <a:r>
              <a:rPr lang="en-US" sz="2400" dirty="0" smtClean="0">
                <a:hlinkClick r:id="rId2"/>
              </a:rPr>
              <a:t>www.loc.gov/pictures/item/2004680086/</a:t>
            </a:r>
            <a:endParaRPr lang="en-US" sz="2400" dirty="0" smtClean="0"/>
          </a:p>
          <a:p>
            <a:endParaRPr lang="en-US" sz="2400" dirty="0"/>
          </a:p>
        </p:txBody>
      </p:sp>
      <p:pic>
        <p:nvPicPr>
          <p:cNvPr id="1026" name="Picture 2" descr="http://prints.encore-editions.com/500/0/president-lincoln-s-first-home-in-illinois.jpg"/>
          <p:cNvPicPr>
            <a:picLocks noChangeAspect="1" noChangeArrowheads="1"/>
          </p:cNvPicPr>
          <p:nvPr/>
        </p:nvPicPr>
        <p:blipFill>
          <a:blip r:embed="rId3" cstate="print"/>
          <a:srcRect/>
          <a:stretch>
            <a:fillRect/>
          </a:stretch>
        </p:blipFill>
        <p:spPr bwMode="auto">
          <a:xfrm>
            <a:off x="2209800" y="152400"/>
            <a:ext cx="4762500" cy="371475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2612136"/>
          </a:xfrm>
        </p:spPr>
        <p:txBody>
          <a:bodyPr/>
          <a:lstStyle/>
          <a:p>
            <a:endParaRPr lang="en-US" dirty="0"/>
          </a:p>
        </p:txBody>
      </p:sp>
      <p:sp>
        <p:nvSpPr>
          <p:cNvPr id="3" name="Content Placeholder 2"/>
          <p:cNvSpPr>
            <a:spLocks noGrp="1"/>
          </p:cNvSpPr>
          <p:nvPr>
            <p:ph idx="1"/>
          </p:nvPr>
        </p:nvSpPr>
        <p:spPr>
          <a:xfrm>
            <a:off x="914400" y="4267200"/>
            <a:ext cx="7772400" cy="2088360"/>
          </a:xfrm>
        </p:spPr>
        <p:txBody>
          <a:bodyPr>
            <a:normAutofit/>
          </a:bodyPr>
          <a:lstStyle/>
          <a:p>
            <a:r>
              <a:rPr lang="en-US" sz="2000" dirty="0" smtClean="0"/>
              <a:t>Abraham Lincoln at his home in Springfield, Illinois, with a large crowd of people gathered outside after a Republican </a:t>
            </a:r>
            <a:r>
              <a:rPr lang="en-US" sz="2000" dirty="0" smtClean="0"/>
              <a:t>rally</a:t>
            </a:r>
          </a:p>
          <a:p>
            <a:r>
              <a:rPr lang="en-US" sz="2000" dirty="0" smtClean="0"/>
              <a:t>August 8, </a:t>
            </a:r>
            <a:r>
              <a:rPr lang="en-US" sz="2000" dirty="0" smtClean="0"/>
              <a:t>1860</a:t>
            </a:r>
          </a:p>
          <a:p>
            <a:r>
              <a:rPr lang="en-US" sz="2000" dirty="0" smtClean="0">
                <a:hlinkClick r:id="rId2"/>
              </a:rPr>
              <a:t>http://www.loc.gov/pictures/item/2009630655</a:t>
            </a:r>
            <a:r>
              <a:rPr lang="en-US" sz="2000" dirty="0" smtClean="0">
                <a:hlinkClick r:id="rId2"/>
              </a:rPr>
              <a:t>/</a:t>
            </a:r>
            <a:endParaRPr lang="en-US" sz="2000" dirty="0" smtClean="0"/>
          </a:p>
          <a:p>
            <a:endParaRPr lang="en-US" sz="2000" dirty="0"/>
          </a:p>
        </p:txBody>
      </p:sp>
      <p:pic>
        <p:nvPicPr>
          <p:cNvPr id="26626" name="Picture 2" descr="[Abraham Lincoln at his home in Springfield, Illinois, with a large crowd of people gathered outside after a Republican rally, August 8, 1860]"/>
          <p:cNvPicPr>
            <a:picLocks noChangeAspect="1" noChangeArrowheads="1"/>
          </p:cNvPicPr>
          <p:nvPr/>
        </p:nvPicPr>
        <p:blipFill>
          <a:blip r:embed="rId3" cstate="print"/>
          <a:srcRect/>
          <a:stretch>
            <a:fillRect/>
          </a:stretch>
        </p:blipFill>
        <p:spPr bwMode="auto">
          <a:xfrm>
            <a:off x="1828800" y="152400"/>
            <a:ext cx="6096000" cy="401955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7650" name="Picture 2"/>
          <p:cNvPicPr>
            <a:picLocks noGrp="1" noChangeAspect="1" noChangeArrowheads="1"/>
          </p:cNvPicPr>
          <p:nvPr>
            <p:ph idx="1"/>
          </p:nvPr>
        </p:nvPicPr>
        <p:blipFill>
          <a:blip r:embed="rId2" cstate="print"/>
          <a:srcRect l="20834" t="24305" r="20833" b="15694"/>
          <a:stretch>
            <a:fillRect/>
          </a:stretch>
        </p:blipFill>
        <p:spPr bwMode="auto">
          <a:xfrm>
            <a:off x="685800" y="304800"/>
            <a:ext cx="8153400" cy="6248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Farmer’s Loan &amp; Trust Co. vs. Great Western Railroad Company</a:t>
            </a:r>
            <a:endParaRPr lang="en-US" sz="3600" dirty="0"/>
          </a:p>
        </p:txBody>
      </p:sp>
      <p:sp>
        <p:nvSpPr>
          <p:cNvPr id="5" name="Content Placeholder 4"/>
          <p:cNvSpPr>
            <a:spLocks noGrp="1"/>
          </p:cNvSpPr>
          <p:nvPr>
            <p:ph idx="1"/>
          </p:nvPr>
        </p:nvSpPr>
        <p:spPr>
          <a:xfrm>
            <a:off x="3276600" y="1981200"/>
            <a:ext cx="5562600" cy="4648200"/>
          </a:xfrm>
        </p:spPr>
        <p:txBody>
          <a:bodyPr>
            <a:normAutofit/>
          </a:bodyPr>
          <a:lstStyle/>
          <a:p>
            <a:r>
              <a:rPr lang="en-US" sz="1400" dirty="0" smtClean="0"/>
              <a:t>In 1853, the Great Western Railroad Company borrowed $1,000,000 and issued bonds in various denominations to pay back the loan. To secure these bonds, the Great Western Railroad issued a deed trust transferring a portion of the railroad line to the Farmers' Loan and Trust Company. The railroad failed to pay the first series of bonds and interest. The Farmers' Loan and Trust Co. retained Lincoln and sued the railroad. The Farmers' Loan and Trust Co. asked the court to obtain an accounting of the railroad's records, to appoint a receiver to take control of the railroad, and to issue an injunction to stop the railroad from paying any other debts before repaying the bank. The Farmers' Loan and Trust Co. added other defendants upon discovering that the railroad had mortgaged some of its land to others. Lamb, one of the defendants, motioned the court to dismiss the case because of a lack of proper parties. The Farmers' Loan and Trust Co. later dismissed the case.</a:t>
            </a:r>
          </a:p>
          <a:p>
            <a:r>
              <a:rPr lang="en-US" sz="1400" u="sng" dirty="0" smtClean="0">
                <a:hlinkClick r:id="rId2"/>
              </a:rPr>
              <a:t>http://memory.loc.gov/cgi-bin/query/D?scsmbib:52:./temp/~ammem_Cy2n</a:t>
            </a:r>
            <a:endParaRPr lang="en-US" sz="1400" dirty="0" smtClean="0"/>
          </a:p>
          <a:p>
            <a:endParaRPr lang="en-US" sz="1400" dirty="0" smtClean="0"/>
          </a:p>
          <a:p>
            <a:endParaRPr lang="en-US" sz="1400" dirty="0"/>
          </a:p>
        </p:txBody>
      </p:sp>
      <p:pic>
        <p:nvPicPr>
          <p:cNvPr id="6" name="Content Placeholder 3" descr="doc.gif"/>
          <p:cNvPicPr>
            <a:picLocks noChangeAspect="1"/>
          </p:cNvPicPr>
          <p:nvPr/>
        </p:nvPicPr>
        <p:blipFill>
          <a:blip r:embed="rId3" cstate="print"/>
          <a:stretch>
            <a:fillRect/>
          </a:stretch>
        </p:blipFill>
        <p:spPr>
          <a:xfrm>
            <a:off x="533400" y="1905000"/>
            <a:ext cx="2514600" cy="4648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164336"/>
          </a:xfrm>
        </p:spPr>
        <p:txBody>
          <a:bodyPr/>
          <a:lstStyle/>
          <a:p>
            <a:r>
              <a:rPr lang="en-US" sz="3600" dirty="0" smtClean="0"/>
              <a:t>Order for Subpoenas in </a:t>
            </a:r>
            <a:r>
              <a:rPr lang="en-US" sz="3600" dirty="0" err="1" smtClean="0"/>
              <a:t>Devors</a:t>
            </a:r>
            <a:r>
              <a:rPr lang="en-US" sz="3600" dirty="0" smtClean="0"/>
              <a:t> vs. Catlett</a:t>
            </a:r>
            <a:endParaRPr lang="en-US" sz="3600" dirty="0"/>
          </a:p>
        </p:txBody>
      </p:sp>
      <p:sp>
        <p:nvSpPr>
          <p:cNvPr id="3" name="Content Placeholder 2"/>
          <p:cNvSpPr>
            <a:spLocks noGrp="1"/>
          </p:cNvSpPr>
          <p:nvPr>
            <p:ph idx="1"/>
          </p:nvPr>
        </p:nvSpPr>
        <p:spPr>
          <a:xfrm>
            <a:off x="3657600" y="1783560"/>
            <a:ext cx="5029200" cy="4572000"/>
          </a:xfrm>
        </p:spPr>
        <p:txBody>
          <a:bodyPr>
            <a:normAutofit/>
          </a:bodyPr>
          <a:lstStyle/>
          <a:p>
            <a:r>
              <a:rPr lang="en-US" sz="2400" dirty="0" err="1" smtClean="0"/>
              <a:t>Devors</a:t>
            </a:r>
            <a:r>
              <a:rPr lang="en-US" sz="2400" dirty="0" smtClean="0"/>
              <a:t> sued Catlett in JP court to recover $30. The court ruled for Catlett and awarded him $6.06 for costs. </a:t>
            </a:r>
            <a:r>
              <a:rPr lang="en-US" sz="2400" dirty="0" err="1" smtClean="0"/>
              <a:t>Devors</a:t>
            </a:r>
            <a:r>
              <a:rPr lang="en-US" sz="2400" dirty="0" smtClean="0"/>
              <a:t> appealed to the circuit court, where the jury found Catlett guilty, and the court awarded </a:t>
            </a:r>
            <a:r>
              <a:rPr lang="en-US" sz="2400" dirty="0" err="1" smtClean="0"/>
              <a:t>Devors</a:t>
            </a:r>
            <a:r>
              <a:rPr lang="en-US" sz="2400" dirty="0" smtClean="0"/>
              <a:t> $25. Lincoln represented Catlett in the appeal.</a:t>
            </a:r>
          </a:p>
          <a:p>
            <a:r>
              <a:rPr lang="en-US" sz="2400" u="sng" dirty="0" smtClean="0">
                <a:hlinkClick r:id="rId2"/>
              </a:rPr>
              <a:t>http://memory.loc.gov/cgi-bin/query/D?scsmbib:38:./temp/~ammem_FIqY</a:t>
            </a:r>
            <a:endParaRPr lang="en-US" sz="2400" dirty="0" smtClean="0"/>
          </a:p>
          <a:p>
            <a:endParaRPr lang="en-US" sz="2400" dirty="0"/>
          </a:p>
        </p:txBody>
      </p:sp>
      <p:pic>
        <p:nvPicPr>
          <p:cNvPr id="1026" name="Picture 2" descr="thumbnail">
            <a:hlinkClick r:id="rId3"/>
          </p:cNvPr>
          <p:cNvPicPr>
            <a:picLocks noChangeAspect="1" noChangeArrowheads="1"/>
          </p:cNvPicPr>
          <p:nvPr/>
        </p:nvPicPr>
        <p:blipFill>
          <a:blip r:embed="rId4" cstate="print"/>
          <a:srcRect/>
          <a:stretch>
            <a:fillRect/>
          </a:stretch>
        </p:blipFill>
        <p:spPr bwMode="auto">
          <a:xfrm>
            <a:off x="914400" y="2209800"/>
            <a:ext cx="2514600" cy="3505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164336"/>
          </a:xfrm>
        </p:spPr>
        <p:txBody>
          <a:bodyPr/>
          <a:lstStyle/>
          <a:p>
            <a:r>
              <a:rPr lang="en-US" sz="2800" dirty="0" smtClean="0"/>
              <a:t>Plea in Greely, Keith, &amp; Ray vs. King</a:t>
            </a:r>
            <a:endParaRPr lang="en-US" sz="2800" dirty="0"/>
          </a:p>
        </p:txBody>
      </p:sp>
      <p:sp>
        <p:nvSpPr>
          <p:cNvPr id="3" name="Content Placeholder 2"/>
          <p:cNvSpPr>
            <a:spLocks noGrp="1"/>
          </p:cNvSpPr>
          <p:nvPr>
            <p:ph idx="1"/>
          </p:nvPr>
        </p:nvSpPr>
        <p:spPr>
          <a:xfrm>
            <a:off x="3657600" y="1828800"/>
            <a:ext cx="5029200" cy="4572000"/>
          </a:xfrm>
        </p:spPr>
        <p:txBody>
          <a:bodyPr>
            <a:normAutofit lnSpcReduction="10000"/>
          </a:bodyPr>
          <a:lstStyle/>
          <a:p>
            <a:r>
              <a:rPr lang="en-US" sz="2000" dirty="0" smtClean="0"/>
              <a:t>King owed Greely, Keith, and Ray some money apparently on an account. Greely, Keith, and Ray feared that King would leave the state without paying his debt to them. They sued King in an action of attachment to recover the debt, and King retained Logan and Lincoln. King pleaded in abatement and claimed that he had not left the state with the intention of taking all of his assets with him. The court ruled for King and quashed the </a:t>
            </a:r>
            <a:r>
              <a:rPr lang="en-US" sz="2000" dirty="0" smtClean="0"/>
              <a:t>writ </a:t>
            </a:r>
            <a:r>
              <a:rPr lang="en-US" sz="2000" dirty="0" smtClean="0"/>
              <a:t>of attachment.</a:t>
            </a:r>
          </a:p>
          <a:p>
            <a:r>
              <a:rPr lang="en-US" sz="2000" dirty="0" smtClean="0"/>
              <a:t> </a:t>
            </a:r>
            <a:r>
              <a:rPr lang="en-US" sz="2000" u="sng" dirty="0" smtClean="0">
                <a:hlinkClick r:id="rId2"/>
              </a:rPr>
              <a:t>http://memory.loc.gov/cgi-bin/query/D?scsmbib:36:./temp/~ammem_FIqY</a:t>
            </a:r>
            <a:endParaRPr lang="en-US" sz="2000" u="sng" dirty="0" smtClean="0"/>
          </a:p>
          <a:p>
            <a:endParaRPr lang="en-US" sz="2000" dirty="0"/>
          </a:p>
        </p:txBody>
      </p:sp>
      <p:pic>
        <p:nvPicPr>
          <p:cNvPr id="16386" name="Picture 2" descr="thumbnail">
            <a:hlinkClick r:id="rId3"/>
          </p:cNvPr>
          <p:cNvPicPr>
            <a:picLocks noChangeAspect="1" noChangeArrowheads="1"/>
          </p:cNvPicPr>
          <p:nvPr/>
        </p:nvPicPr>
        <p:blipFill>
          <a:blip r:embed="rId4" cstate="print"/>
          <a:srcRect/>
          <a:stretch>
            <a:fillRect/>
          </a:stretch>
        </p:blipFill>
        <p:spPr bwMode="auto">
          <a:xfrm>
            <a:off x="838200" y="2438400"/>
            <a:ext cx="2590800" cy="228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926336"/>
          </a:xfrm>
        </p:spPr>
        <p:txBody>
          <a:bodyPr/>
          <a:lstStyle/>
          <a:p>
            <a:endParaRPr lang="en-US" dirty="0"/>
          </a:p>
        </p:txBody>
      </p:sp>
      <p:sp>
        <p:nvSpPr>
          <p:cNvPr id="3" name="Content Placeholder 2"/>
          <p:cNvSpPr>
            <a:spLocks noGrp="1"/>
          </p:cNvSpPr>
          <p:nvPr>
            <p:ph idx="1"/>
          </p:nvPr>
        </p:nvSpPr>
        <p:spPr>
          <a:xfrm>
            <a:off x="914400" y="3505200"/>
            <a:ext cx="5562600" cy="2850360"/>
          </a:xfrm>
        </p:spPr>
        <p:txBody>
          <a:bodyPr>
            <a:normAutofit/>
          </a:bodyPr>
          <a:lstStyle/>
          <a:p>
            <a:r>
              <a:rPr lang="en-US" sz="2400" dirty="0" smtClean="0"/>
              <a:t>Lincoln the Lawyer</a:t>
            </a:r>
          </a:p>
          <a:p>
            <a:r>
              <a:rPr lang="en-US" sz="2400" dirty="0" smtClean="0"/>
              <a:t>Created by Fredrick T. Stuart</a:t>
            </a:r>
          </a:p>
          <a:p>
            <a:r>
              <a:rPr lang="en-US" sz="2400" dirty="0" smtClean="0"/>
              <a:t>1865-1910</a:t>
            </a:r>
          </a:p>
          <a:p>
            <a:r>
              <a:rPr lang="en-US" sz="2400" dirty="0" smtClean="0"/>
              <a:t> </a:t>
            </a:r>
            <a:r>
              <a:rPr lang="en-US" sz="2400" u="sng" dirty="0" smtClean="0">
                <a:hlinkClick r:id="rId2"/>
              </a:rPr>
              <a:t>http://www.loc.gov/pictures/item/98517810/</a:t>
            </a:r>
            <a:endParaRPr lang="en-US" sz="2400" dirty="0" smtClean="0"/>
          </a:p>
          <a:p>
            <a:endParaRPr lang="en-US" sz="2400" dirty="0"/>
          </a:p>
        </p:txBody>
      </p:sp>
      <p:pic>
        <p:nvPicPr>
          <p:cNvPr id="4" name="Picture 3" descr="b&amp;w film copy neg."/>
          <p:cNvPicPr/>
          <p:nvPr/>
        </p:nvPicPr>
        <p:blipFill>
          <a:blip r:embed="rId3" cstate="print"/>
          <a:srcRect/>
          <a:stretch>
            <a:fillRect/>
          </a:stretch>
        </p:blipFill>
        <p:spPr bwMode="auto">
          <a:xfrm>
            <a:off x="3124200" y="381000"/>
            <a:ext cx="3200400" cy="2743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762000" y="3962400"/>
            <a:ext cx="8001000" cy="2743200"/>
          </a:xfrm>
        </p:spPr>
        <p:txBody>
          <a:bodyPr>
            <a:normAutofit/>
          </a:bodyPr>
          <a:lstStyle/>
          <a:p>
            <a:r>
              <a:rPr lang="en-US" sz="2400" dirty="0" smtClean="0"/>
              <a:t>Abraham Lincoln Traveling Lawyer</a:t>
            </a:r>
          </a:p>
          <a:p>
            <a:r>
              <a:rPr lang="en-US" sz="2400" dirty="0" smtClean="0"/>
              <a:t>Danville, IL.</a:t>
            </a:r>
          </a:p>
          <a:p>
            <a:r>
              <a:rPr lang="en-US" sz="2400" dirty="0" smtClean="0"/>
              <a:t>May 27, 1857</a:t>
            </a:r>
          </a:p>
          <a:p>
            <a:r>
              <a:rPr lang="en-US" sz="2400" u="sng" dirty="0" smtClean="0">
                <a:hlinkClick r:id="rId2"/>
              </a:rPr>
              <a:t>http://www.loc.gov/pictures/item/2008678328/resource/</a:t>
            </a:r>
            <a:endParaRPr lang="en-US" sz="2400" dirty="0" smtClean="0"/>
          </a:p>
          <a:p>
            <a:endParaRPr lang="en-US" sz="2400" dirty="0"/>
          </a:p>
        </p:txBody>
      </p:sp>
      <p:pic>
        <p:nvPicPr>
          <p:cNvPr id="4" name="panhack" descr="[Abraham Lincoln while a traveling lawyer, taken in Danville, Illinois"/>
          <p:cNvPicPr/>
          <p:nvPr/>
        </p:nvPicPr>
        <p:blipFill>
          <a:blip r:embed="rId3" cstate="print"/>
          <a:srcRect/>
          <a:stretch>
            <a:fillRect/>
          </a:stretch>
        </p:blipFill>
        <p:spPr bwMode="auto">
          <a:xfrm>
            <a:off x="2667000" y="152400"/>
            <a:ext cx="3505200" cy="3581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3657600"/>
            <a:ext cx="7772400" cy="2850360"/>
          </a:xfrm>
        </p:spPr>
        <p:txBody>
          <a:bodyPr>
            <a:normAutofit/>
          </a:bodyPr>
          <a:lstStyle/>
          <a:p>
            <a:r>
              <a:rPr lang="en-US" sz="2400" dirty="0" smtClean="0"/>
              <a:t>Abraham Lincoln, Congressman-elect from IL. </a:t>
            </a:r>
          </a:p>
          <a:p>
            <a:r>
              <a:rPr lang="en-US" sz="2400" dirty="0" smtClean="0"/>
              <a:t>Springfield, IL.</a:t>
            </a:r>
          </a:p>
          <a:p>
            <a:r>
              <a:rPr lang="en-US" sz="2400" dirty="0" smtClean="0"/>
              <a:t>1846-1847</a:t>
            </a:r>
          </a:p>
          <a:p>
            <a:r>
              <a:rPr lang="en-US" sz="2400" u="sng" dirty="0" smtClean="0">
                <a:hlinkClick r:id="rId2"/>
              </a:rPr>
              <a:t>http://www.loc.gov/pictures/item/2004664400/</a:t>
            </a:r>
            <a:endParaRPr lang="en-US" sz="2400" dirty="0" smtClean="0"/>
          </a:p>
          <a:p>
            <a:endParaRPr lang="en-US" sz="2400" dirty="0"/>
          </a:p>
        </p:txBody>
      </p:sp>
      <p:pic>
        <p:nvPicPr>
          <p:cNvPr id="4" name="panhack" descr="[Abraham Lincoln, Congressman-elect from Illinois. Three-quarter length portrait, seated, facing front]"/>
          <p:cNvPicPr/>
          <p:nvPr/>
        </p:nvPicPr>
        <p:blipFill>
          <a:blip r:embed="rId3" cstate="print"/>
          <a:srcRect/>
          <a:stretch>
            <a:fillRect/>
          </a:stretch>
        </p:blipFill>
        <p:spPr bwMode="auto">
          <a:xfrm>
            <a:off x="3276600" y="533400"/>
            <a:ext cx="2514600" cy="2895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4038600"/>
            <a:ext cx="7772400" cy="2514600"/>
          </a:xfrm>
        </p:spPr>
        <p:txBody>
          <a:bodyPr>
            <a:normAutofit/>
          </a:bodyPr>
          <a:lstStyle/>
          <a:p>
            <a:r>
              <a:rPr lang="en-US" sz="2400" dirty="0" smtClean="0"/>
              <a:t>Lincoln’s House</a:t>
            </a:r>
          </a:p>
          <a:p>
            <a:r>
              <a:rPr lang="en-US" sz="2400" dirty="0" smtClean="0"/>
              <a:t>Springfield, IL.</a:t>
            </a:r>
          </a:p>
          <a:p>
            <a:r>
              <a:rPr lang="en-US" sz="2400" dirty="0" smtClean="0"/>
              <a:t>1900</a:t>
            </a:r>
          </a:p>
          <a:p>
            <a:r>
              <a:rPr lang="en-US" sz="2400" u="sng" dirty="0" smtClean="0">
                <a:hlinkClick r:id="rId2"/>
              </a:rPr>
              <a:t>http://www.loc.gov/pictures/item/ggb2004003052/</a:t>
            </a:r>
            <a:endParaRPr lang="en-US" sz="2400" dirty="0" smtClean="0"/>
          </a:p>
          <a:p>
            <a:endParaRPr lang="en-US" sz="2400" dirty="0"/>
          </a:p>
        </p:txBody>
      </p:sp>
      <p:pic>
        <p:nvPicPr>
          <p:cNvPr id="4" name="panhack" descr="Lincoln House, exterior, Springfield, Ill."/>
          <p:cNvPicPr/>
          <p:nvPr/>
        </p:nvPicPr>
        <p:blipFill>
          <a:blip r:embed="rId3" cstate="print"/>
          <a:srcRect/>
          <a:stretch>
            <a:fillRect/>
          </a:stretch>
        </p:blipFill>
        <p:spPr bwMode="auto">
          <a:xfrm>
            <a:off x="2057400" y="228600"/>
            <a:ext cx="5334000" cy="3581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14400" y="4495800"/>
            <a:ext cx="7772400" cy="1859760"/>
          </a:xfrm>
        </p:spPr>
        <p:txBody>
          <a:bodyPr>
            <a:normAutofit/>
          </a:bodyPr>
          <a:lstStyle/>
          <a:p>
            <a:r>
              <a:rPr lang="en-US" sz="2400" dirty="0" smtClean="0"/>
              <a:t>Front </a:t>
            </a:r>
            <a:r>
              <a:rPr lang="en-US" sz="2400" dirty="0" err="1" smtClean="0"/>
              <a:t>Parler</a:t>
            </a:r>
            <a:r>
              <a:rPr lang="en-US" sz="2400" dirty="0" smtClean="0"/>
              <a:t> in Lincoln’s House</a:t>
            </a:r>
          </a:p>
          <a:p>
            <a:r>
              <a:rPr lang="en-US" sz="2400" dirty="0" smtClean="0"/>
              <a:t>Springfield, IL.</a:t>
            </a:r>
          </a:p>
          <a:p>
            <a:r>
              <a:rPr lang="en-US" sz="2400" dirty="0" smtClean="0"/>
              <a:t>1861</a:t>
            </a:r>
          </a:p>
          <a:p>
            <a:r>
              <a:rPr lang="en-US" sz="2400" u="sng" dirty="0" smtClean="0">
                <a:hlinkClick r:id="rId2"/>
              </a:rPr>
              <a:t>http://www.loc.gov/pictures/item/99405207/</a:t>
            </a:r>
            <a:endParaRPr lang="en-US" sz="2400" dirty="0" smtClean="0"/>
          </a:p>
          <a:p>
            <a:endParaRPr lang="en-US" sz="2400" dirty="0"/>
          </a:p>
        </p:txBody>
      </p:sp>
      <p:pic>
        <p:nvPicPr>
          <p:cNvPr id="4" name="panhack" descr="Front parlor in Abraham Lincoln's house, Springfield, Ill."/>
          <p:cNvPicPr/>
          <p:nvPr/>
        </p:nvPicPr>
        <p:blipFill>
          <a:blip r:embed="rId3" cstate="print"/>
          <a:srcRect/>
          <a:stretch>
            <a:fillRect/>
          </a:stretch>
        </p:blipFill>
        <p:spPr bwMode="auto">
          <a:xfrm>
            <a:off x="2362200" y="457200"/>
            <a:ext cx="4648200" cy="33528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74</TotalTime>
  <Words>591</Words>
  <Application>Microsoft Office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Lincoln Lawyer</vt:lpstr>
      <vt:lpstr>Farmer’s Loan &amp; Trust Co. vs. Great Western Railroad Company</vt:lpstr>
      <vt:lpstr>Order for Subpoenas in Devors vs. Catlett</vt:lpstr>
      <vt:lpstr>Plea in Greely, Keith, &amp; Ray vs. King</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Lawyer</dc:title>
  <dc:creator>Windows User</dc:creator>
  <cp:lastModifiedBy>Windows User</cp:lastModifiedBy>
  <cp:revision>17</cp:revision>
  <dcterms:created xsi:type="dcterms:W3CDTF">2012-11-20T16:59:03Z</dcterms:created>
  <dcterms:modified xsi:type="dcterms:W3CDTF">2012-11-26T17:34:21Z</dcterms:modified>
</cp:coreProperties>
</file>