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4" r:id="rId4"/>
    <p:sldId id="257" r:id="rId5"/>
    <p:sldId id="258" r:id="rId6"/>
    <p:sldId id="259" r:id="rId7"/>
    <p:sldId id="262" r:id="rId8"/>
    <p:sldId id="261" r:id="rId9"/>
    <p:sldId id="265" r:id="rId10"/>
    <p:sldId id="266" r:id="rId11"/>
    <p:sldId id="267"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2" autoAdjust="0"/>
    <p:restoredTop sz="94660"/>
  </p:normalViewPr>
  <p:slideViewPr>
    <p:cSldViewPr>
      <p:cViewPr varScale="1">
        <p:scale>
          <a:sx n="86" d="100"/>
          <a:sy n="86"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811BCBE-35E6-4D73-AA29-855037F176A8}" type="datetimeFigureOut">
              <a:rPr lang="en-US" smtClean="0"/>
              <a:pPr/>
              <a:t>11/26/2012</a:t>
            </a:fld>
            <a:endParaRPr lang="en-US"/>
          </a:p>
        </p:txBody>
      </p:sp>
      <p:sp>
        <p:nvSpPr>
          <p:cNvPr id="16" name="Slide Number Placeholder 15"/>
          <p:cNvSpPr>
            <a:spLocks noGrp="1"/>
          </p:cNvSpPr>
          <p:nvPr>
            <p:ph type="sldNum" sz="quarter" idx="11"/>
          </p:nvPr>
        </p:nvSpPr>
        <p:spPr/>
        <p:txBody>
          <a:bodyPr/>
          <a:lstStyle/>
          <a:p>
            <a:fld id="{96EE58EB-646E-4D29-A4D9-5543059FA28E}"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11BCBE-35E6-4D73-AA29-855037F176A8}"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E58EB-646E-4D29-A4D9-5543059FA2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11BCBE-35E6-4D73-AA29-855037F176A8}"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E58EB-646E-4D29-A4D9-5543059FA2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811BCBE-35E6-4D73-AA29-855037F176A8}" type="datetimeFigureOut">
              <a:rPr lang="en-US" smtClean="0"/>
              <a:pPr/>
              <a:t>11/26/2012</a:t>
            </a:fld>
            <a:endParaRPr lang="en-US"/>
          </a:p>
        </p:txBody>
      </p:sp>
      <p:sp>
        <p:nvSpPr>
          <p:cNvPr id="15" name="Slide Number Placeholder 14"/>
          <p:cNvSpPr>
            <a:spLocks noGrp="1"/>
          </p:cNvSpPr>
          <p:nvPr>
            <p:ph type="sldNum" sz="quarter" idx="15"/>
          </p:nvPr>
        </p:nvSpPr>
        <p:spPr/>
        <p:txBody>
          <a:bodyPr/>
          <a:lstStyle>
            <a:lvl1pPr algn="ctr">
              <a:defRPr/>
            </a:lvl1pPr>
          </a:lstStyle>
          <a:p>
            <a:fld id="{96EE58EB-646E-4D29-A4D9-5543059FA28E}"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811BCBE-35E6-4D73-AA29-855037F176A8}" type="datetimeFigureOut">
              <a:rPr lang="en-US" smtClean="0"/>
              <a:pPr/>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E58EB-646E-4D29-A4D9-5543059FA28E}"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11BCBE-35E6-4D73-AA29-855037F176A8}" type="datetimeFigureOut">
              <a:rPr lang="en-US" smtClean="0"/>
              <a:pPr/>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E58EB-646E-4D29-A4D9-5543059FA28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96EE58EB-646E-4D29-A4D9-5543059FA28E}"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811BCBE-35E6-4D73-AA29-855037F176A8}" type="datetimeFigureOut">
              <a:rPr lang="en-US" smtClean="0"/>
              <a:pPr/>
              <a:t>11/26/2012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811BCBE-35E6-4D73-AA29-855037F176A8}" type="datetimeFigureOut">
              <a:rPr lang="en-US" smtClean="0"/>
              <a:pPr/>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E58EB-646E-4D29-A4D9-5543059FA28E}"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1BCBE-35E6-4D73-AA29-855037F176A8}" type="datetimeFigureOut">
              <a:rPr lang="en-US" smtClean="0"/>
              <a:pPr/>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E58EB-646E-4D29-A4D9-5543059FA2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811BCBE-35E6-4D73-AA29-855037F176A8}" type="datetimeFigureOut">
              <a:rPr lang="en-US" smtClean="0"/>
              <a:pPr/>
              <a:t>11/26/2012</a:t>
            </a:fld>
            <a:endParaRPr lang="en-US"/>
          </a:p>
        </p:txBody>
      </p:sp>
      <p:sp>
        <p:nvSpPr>
          <p:cNvPr id="9" name="Slide Number Placeholder 8"/>
          <p:cNvSpPr>
            <a:spLocks noGrp="1"/>
          </p:cNvSpPr>
          <p:nvPr>
            <p:ph type="sldNum" sz="quarter" idx="15"/>
          </p:nvPr>
        </p:nvSpPr>
        <p:spPr/>
        <p:txBody>
          <a:bodyPr/>
          <a:lstStyle/>
          <a:p>
            <a:fld id="{96EE58EB-646E-4D29-A4D9-5543059FA28E}"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811BCBE-35E6-4D73-AA29-855037F176A8}" type="datetimeFigureOut">
              <a:rPr lang="en-US" smtClean="0"/>
              <a:pPr/>
              <a:t>11/26/2012</a:t>
            </a:fld>
            <a:endParaRPr lang="en-US"/>
          </a:p>
        </p:txBody>
      </p:sp>
      <p:sp>
        <p:nvSpPr>
          <p:cNvPr id="9" name="Slide Number Placeholder 8"/>
          <p:cNvSpPr>
            <a:spLocks noGrp="1"/>
          </p:cNvSpPr>
          <p:nvPr>
            <p:ph type="sldNum" sz="quarter" idx="11"/>
          </p:nvPr>
        </p:nvSpPr>
        <p:spPr/>
        <p:txBody>
          <a:bodyPr/>
          <a:lstStyle/>
          <a:p>
            <a:fld id="{96EE58EB-646E-4D29-A4D9-5543059FA28E}"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811BCBE-35E6-4D73-AA29-855037F176A8}" type="datetimeFigureOut">
              <a:rPr lang="en-US" smtClean="0"/>
              <a:pPr/>
              <a:t>11/26/2012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6EE58EB-646E-4D29-A4D9-5543059FA28E}"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loc.gov/pictures/item/2008678328/" TargetMode="External"/><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hdl.loc.gov/loc.rbc/lprbscsm.scsm1466" TargetMode="External"/><Relationship Id="rId2" Type="http://schemas.openxmlformats.org/officeDocument/2006/relationships/image" Target="../media/image5.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hdl.loc.gov/loc.rbc/lprbscsm.scsm1465" TargetMode="External"/><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hdl.loc.gov/loc.rbc/lprbscsm.scsm1428" TargetMode="External"/><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hdl.loc.gov/loc.rbc/lprbscsm.scsm1495" TargetMode="External"/><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loc.gov/pictures/item/2008680974/" TargetMode="External"/><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Breana</a:t>
            </a:r>
            <a:r>
              <a:rPr lang="en-US" dirty="0" smtClean="0"/>
              <a:t> </a:t>
            </a:r>
            <a:r>
              <a:rPr lang="en-US" dirty="0" err="1" smtClean="0"/>
              <a:t>Dieckow</a:t>
            </a:r>
            <a:endParaRPr lang="en-US" dirty="0" smtClean="0"/>
          </a:p>
          <a:p>
            <a:r>
              <a:rPr lang="en-US" dirty="0" smtClean="0"/>
              <a:t>2</a:t>
            </a:r>
            <a:r>
              <a:rPr lang="en-US" baseline="30000" dirty="0" smtClean="0"/>
              <a:t>nd</a:t>
            </a:r>
            <a:r>
              <a:rPr lang="en-US" dirty="0" smtClean="0"/>
              <a:t> hour </a:t>
            </a:r>
            <a:endParaRPr lang="en-US" dirty="0"/>
          </a:p>
        </p:txBody>
      </p:sp>
      <p:sp>
        <p:nvSpPr>
          <p:cNvPr id="2" name="Title 1"/>
          <p:cNvSpPr>
            <a:spLocks noGrp="1"/>
          </p:cNvSpPr>
          <p:nvPr>
            <p:ph type="ctrTitle"/>
          </p:nvPr>
        </p:nvSpPr>
        <p:spPr/>
        <p:txBody>
          <a:bodyPr/>
          <a:lstStyle/>
          <a:p>
            <a:r>
              <a:rPr lang="en-US" dirty="0" smtClean="0"/>
              <a:t>Lincoln Lawyer</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http://www.loc.gov/pictures/item/2009630142/</a:t>
            </a:r>
            <a:endParaRPr lang="en-US" dirty="0"/>
          </a:p>
        </p:txBody>
      </p:sp>
      <p:sp>
        <p:nvSpPr>
          <p:cNvPr id="4" name="Title 3"/>
          <p:cNvSpPr>
            <a:spLocks noGrp="1"/>
          </p:cNvSpPr>
          <p:nvPr>
            <p:ph type="title"/>
          </p:nvPr>
        </p:nvSpPr>
        <p:spPr/>
        <p:txBody>
          <a:bodyPr/>
          <a:lstStyle/>
          <a:p>
            <a:r>
              <a:rPr lang="en-US" dirty="0" smtClean="0"/>
              <a:t>Courthouse in Lincoln</a:t>
            </a:r>
            <a:endParaRPr lang="en-US" dirty="0"/>
          </a:p>
        </p:txBody>
      </p:sp>
      <p:pic>
        <p:nvPicPr>
          <p:cNvPr id="23554" name="Picture 2" descr="Court house"/>
          <p:cNvPicPr>
            <a:picLocks noChangeAspect="1" noChangeArrowheads="1"/>
          </p:cNvPicPr>
          <p:nvPr/>
        </p:nvPicPr>
        <p:blipFill>
          <a:blip r:embed="rId2" cstate="print"/>
          <a:srcRect/>
          <a:stretch>
            <a:fillRect/>
          </a:stretch>
        </p:blipFill>
        <p:spPr bwMode="auto">
          <a:xfrm>
            <a:off x="457200" y="609600"/>
            <a:ext cx="6096000" cy="50673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http://www.loc.gov/pictures/item/2006678603/</a:t>
            </a:r>
            <a:endParaRPr lang="en-US" dirty="0"/>
          </a:p>
        </p:txBody>
      </p:sp>
      <p:sp>
        <p:nvSpPr>
          <p:cNvPr id="4" name="Title 3"/>
          <p:cNvSpPr>
            <a:spLocks noGrp="1"/>
          </p:cNvSpPr>
          <p:nvPr>
            <p:ph type="title"/>
          </p:nvPr>
        </p:nvSpPr>
        <p:spPr/>
        <p:txBody>
          <a:bodyPr/>
          <a:lstStyle/>
          <a:p>
            <a:r>
              <a:rPr lang="en-US" dirty="0" smtClean="0"/>
              <a:t>Lincoln and his family</a:t>
            </a:r>
            <a:endParaRPr lang="en-US" dirty="0"/>
          </a:p>
        </p:txBody>
      </p:sp>
      <p:pic>
        <p:nvPicPr>
          <p:cNvPr id="24578" name="Picture 2" descr="Lincoln and his family"/>
          <p:cNvPicPr>
            <a:picLocks noChangeAspect="1" noChangeArrowheads="1"/>
          </p:cNvPicPr>
          <p:nvPr/>
        </p:nvPicPr>
        <p:blipFill>
          <a:blip r:embed="rId2" cstate="print"/>
          <a:srcRect/>
          <a:stretch>
            <a:fillRect/>
          </a:stretch>
        </p:blipFill>
        <p:spPr bwMode="auto">
          <a:xfrm>
            <a:off x="533400" y="1371600"/>
            <a:ext cx="6096000" cy="460057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l="19512" t="29919" r="18699" b="20650"/>
          <a:stretch>
            <a:fillRect/>
          </a:stretch>
        </p:blipFill>
        <p:spPr bwMode="auto">
          <a:xfrm>
            <a:off x="381000" y="1295400"/>
            <a:ext cx="8382000" cy="4191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Taken in Danville, Illinois, while he was a lawyer.</a:t>
            </a:r>
          </a:p>
          <a:p>
            <a:endParaRPr lang="en-US" dirty="0"/>
          </a:p>
        </p:txBody>
      </p:sp>
      <p:sp>
        <p:nvSpPr>
          <p:cNvPr id="4" name="Title 3"/>
          <p:cNvSpPr>
            <a:spLocks noGrp="1"/>
          </p:cNvSpPr>
          <p:nvPr>
            <p:ph type="title"/>
          </p:nvPr>
        </p:nvSpPr>
        <p:spPr/>
        <p:txBody>
          <a:bodyPr/>
          <a:lstStyle/>
          <a:p>
            <a:r>
              <a:rPr lang="en-US" dirty="0" smtClean="0"/>
              <a:t>Abraham Lincoln</a:t>
            </a:r>
            <a:endParaRPr lang="en-US" dirty="0"/>
          </a:p>
        </p:txBody>
      </p:sp>
      <p:pic>
        <p:nvPicPr>
          <p:cNvPr id="5" name="Content Placeholder 4" descr="[Abraham Lincoln while a traveling lawyer, taken in Danville, Illinois"/>
          <p:cNvPicPr>
            <a:picLocks noGrp="1"/>
          </p:cNvPicPr>
          <p:nvPr>
            <p:ph sz="quarter" idx="1"/>
          </p:nvPr>
        </p:nvPicPr>
        <p:blipFill>
          <a:blip r:embed="rId2" cstate="print"/>
          <a:srcRect/>
          <a:stretch>
            <a:fillRect/>
          </a:stretch>
        </p:blipFill>
        <p:spPr bwMode="auto">
          <a:xfrm>
            <a:off x="1143000" y="457200"/>
            <a:ext cx="4832449" cy="5715000"/>
          </a:xfrm>
          <a:prstGeom prst="rect">
            <a:avLst/>
          </a:prstGeom>
          <a:noFill/>
          <a:ln w="9525">
            <a:noFill/>
            <a:miter lim="800000"/>
            <a:headEnd/>
            <a:tailEnd/>
          </a:ln>
        </p:spPr>
      </p:pic>
      <p:sp>
        <p:nvSpPr>
          <p:cNvPr id="6" name="Rectangle 5"/>
          <p:cNvSpPr/>
          <p:nvPr/>
        </p:nvSpPr>
        <p:spPr>
          <a:xfrm>
            <a:off x="1676400" y="6248400"/>
            <a:ext cx="3733800" cy="276999"/>
          </a:xfrm>
          <a:prstGeom prst="rect">
            <a:avLst/>
          </a:prstGeom>
        </p:spPr>
        <p:txBody>
          <a:bodyPr wrap="square">
            <a:spAutoFit/>
          </a:bodyPr>
          <a:lstStyle/>
          <a:p>
            <a:r>
              <a:rPr lang="en-US" sz="1200" u="sng" dirty="0">
                <a:hlinkClick r:id="rId3"/>
              </a:rPr>
              <a:t>http://www.loc.gov/pictures/item/2008678328/</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http://www.loc.gov/pictures/item/2004680050/</a:t>
            </a:r>
            <a:endParaRPr lang="en-US" dirty="0"/>
          </a:p>
        </p:txBody>
      </p:sp>
      <p:sp>
        <p:nvSpPr>
          <p:cNvPr id="4" name="Title 3"/>
          <p:cNvSpPr>
            <a:spLocks noGrp="1"/>
          </p:cNvSpPr>
          <p:nvPr>
            <p:ph type="title"/>
          </p:nvPr>
        </p:nvSpPr>
        <p:spPr/>
        <p:txBody>
          <a:bodyPr/>
          <a:lstStyle/>
          <a:p>
            <a:r>
              <a:rPr lang="en-US" dirty="0" smtClean="0"/>
              <a:t>Abraham Lincoln and family</a:t>
            </a:r>
            <a:endParaRPr lang="en-US" dirty="0"/>
          </a:p>
        </p:txBody>
      </p:sp>
      <p:pic>
        <p:nvPicPr>
          <p:cNvPr id="2050" name="Picture 2" descr="[Abraham Lincoln and family looking at a book]"/>
          <p:cNvPicPr>
            <a:picLocks noChangeAspect="1" noChangeArrowheads="1"/>
          </p:cNvPicPr>
          <p:nvPr/>
        </p:nvPicPr>
        <p:blipFill>
          <a:blip r:embed="rId2" cstate="print"/>
          <a:srcRect/>
          <a:stretch>
            <a:fillRect/>
          </a:stretch>
        </p:blipFill>
        <p:spPr bwMode="auto">
          <a:xfrm>
            <a:off x="1295400" y="304800"/>
            <a:ext cx="4867275" cy="60960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2"/>
          </p:nvPr>
        </p:nvSpPr>
        <p:spPr>
          <a:xfrm>
            <a:off x="6324600" y="1447800"/>
            <a:ext cx="2590800" cy="5105400"/>
          </a:xfrm>
        </p:spPr>
        <p:txBody>
          <a:bodyPr>
            <a:noAutofit/>
          </a:bodyPr>
          <a:lstStyle/>
          <a:p>
            <a:r>
              <a:rPr lang="en-US" sz="1200" dirty="0" smtClean="0"/>
              <a:t> </a:t>
            </a:r>
            <a:r>
              <a:rPr lang="en-US" sz="1200" dirty="0" err="1" smtClean="0"/>
              <a:t>Harkness</a:t>
            </a:r>
            <a:r>
              <a:rPr lang="en-US" sz="1200" dirty="0" smtClean="0"/>
              <a:t> gave Isaiah Roberts three promissory notes in 1834 totaling $1,080. Isaiah assigned the notes to Henry Roberts, who sued </a:t>
            </a:r>
            <a:r>
              <a:rPr lang="en-US" sz="1200" dirty="0" err="1" smtClean="0"/>
              <a:t>Harkness</a:t>
            </a:r>
            <a:r>
              <a:rPr lang="en-US" sz="1200" dirty="0" smtClean="0"/>
              <a:t> in the Peoria County Circuit Court after </a:t>
            </a:r>
            <a:r>
              <a:rPr lang="en-US" sz="1200" dirty="0" err="1" smtClean="0"/>
              <a:t>Harkness</a:t>
            </a:r>
            <a:r>
              <a:rPr lang="en-US" sz="1200" dirty="0" smtClean="0"/>
              <a:t> failed to pay. </a:t>
            </a:r>
            <a:r>
              <a:rPr lang="en-US" sz="1200" dirty="0" err="1" smtClean="0"/>
              <a:t>Harkness</a:t>
            </a:r>
            <a:r>
              <a:rPr lang="en-US" sz="1200" dirty="0" smtClean="0"/>
              <a:t> argued that Roberts for $1,440 sold him an idea for an invention to manufacture bricks. </a:t>
            </a:r>
            <a:r>
              <a:rPr lang="en-US" sz="1200" dirty="0" err="1" smtClean="0"/>
              <a:t>Harkness</a:t>
            </a:r>
            <a:r>
              <a:rPr lang="en-US" sz="1200" dirty="0" smtClean="0"/>
              <a:t> refused to pay because he discovered that the invention was useless, which broke the consideration of the promissory notes. The court granted a change of venue to Tazewell County Circuit Court, and </a:t>
            </a:r>
            <a:r>
              <a:rPr lang="en-US" sz="1200" dirty="0" err="1" smtClean="0"/>
              <a:t>Harkness</a:t>
            </a:r>
            <a:r>
              <a:rPr lang="en-US" sz="1200" dirty="0" smtClean="0"/>
              <a:t> retained Lincoln. The first jury failed to reach a verdict, but a second jury found for </a:t>
            </a:r>
            <a:r>
              <a:rPr lang="en-US" sz="1200" dirty="0" err="1" smtClean="0"/>
              <a:t>Harkness</a:t>
            </a:r>
            <a:r>
              <a:rPr lang="en-US" sz="1200" dirty="0" smtClean="0"/>
              <a:t>. Roberts motioned for a new trial, but the court overruled the motion.</a:t>
            </a:r>
            <a:endParaRPr lang="en-US" sz="1200" dirty="0"/>
          </a:p>
        </p:txBody>
      </p:sp>
      <p:sp>
        <p:nvSpPr>
          <p:cNvPr id="4" name="Title 3"/>
          <p:cNvSpPr>
            <a:spLocks noGrp="1"/>
          </p:cNvSpPr>
          <p:nvPr>
            <p:ph type="title"/>
          </p:nvPr>
        </p:nvSpPr>
        <p:spPr>
          <a:xfrm>
            <a:off x="6477000" y="457200"/>
            <a:ext cx="2286000" cy="1219200"/>
          </a:xfrm>
        </p:spPr>
        <p:txBody>
          <a:bodyPr>
            <a:normAutofit fontScale="90000"/>
          </a:bodyPr>
          <a:lstStyle/>
          <a:p>
            <a:r>
              <a:rPr lang="en-US" dirty="0" smtClean="0"/>
              <a:t>Jury Instructions in Roberts v. </a:t>
            </a:r>
            <a:r>
              <a:rPr lang="en-US" dirty="0" err="1" smtClean="0"/>
              <a:t>Harkness</a:t>
            </a:r>
            <a:r>
              <a:rPr lang="en-US" dirty="0" smtClean="0"/>
              <a:t>, [Law papers].</a:t>
            </a:r>
            <a:br>
              <a:rPr lang="en-US" dirty="0" smtClean="0"/>
            </a:br>
            <a:endParaRPr lang="en-US" dirty="0"/>
          </a:p>
        </p:txBody>
      </p:sp>
      <p:pic>
        <p:nvPicPr>
          <p:cNvPr id="7" name="Content Placeholder 6" descr="lincoln.gif"/>
          <p:cNvPicPr>
            <a:picLocks noGrp="1"/>
          </p:cNvPicPr>
          <p:nvPr>
            <p:ph sz="quarter" idx="1"/>
          </p:nvPr>
        </p:nvPicPr>
        <p:blipFill>
          <a:blip r:embed="rId2" cstate="print"/>
          <a:stretch>
            <a:fillRect/>
          </a:stretch>
        </p:blipFill>
        <p:spPr>
          <a:xfrm>
            <a:off x="457200" y="381000"/>
            <a:ext cx="5791200" cy="6019800"/>
          </a:xfrm>
          <a:prstGeom prst="rect">
            <a:avLst/>
          </a:prstGeom>
        </p:spPr>
      </p:pic>
      <p:sp>
        <p:nvSpPr>
          <p:cNvPr id="1026" name="Rectangle 2"/>
          <p:cNvSpPr>
            <a:spLocks noChangeArrowheads="1"/>
          </p:cNvSpPr>
          <p:nvPr/>
        </p:nvSpPr>
        <p:spPr bwMode="auto">
          <a:xfrm>
            <a:off x="6248400" y="6334780"/>
            <a:ext cx="2691763"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1000" dirty="0">
                <a:hlinkClick r:id="rId3"/>
              </a:rPr>
              <a:t>http://</a:t>
            </a:r>
            <a:r>
              <a:rPr lang="en-US" sz="1000" dirty="0" smtClean="0">
                <a:hlinkClick r:id="rId3"/>
              </a:rPr>
              <a:t>hdl.loc.gov/loc.rbc/lprbscsm.scsm1466</a:t>
            </a:r>
            <a:endParaRPr lang="en-US" sz="1000" dirty="0" smtClean="0"/>
          </a:p>
          <a:p>
            <a:pPr lvl="0" algn="ctr" fontAlgn="base">
              <a:spcBef>
                <a:spcPct val="0"/>
              </a:spcBef>
              <a:spcAft>
                <a:spcPct val="0"/>
              </a:spcAft>
            </a:pPr>
            <a:endParaRPr kumimoji="0" lang="en-US" sz="180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553200" y="1371600"/>
            <a:ext cx="2212848" cy="5029200"/>
          </a:xfrm>
        </p:spPr>
        <p:txBody>
          <a:bodyPr>
            <a:normAutofit fontScale="62500" lnSpcReduction="20000"/>
          </a:bodyPr>
          <a:lstStyle/>
          <a:p>
            <a:r>
              <a:rPr lang="en-US" sz="1900" dirty="0" smtClean="0"/>
              <a:t>Thomas </a:t>
            </a:r>
            <a:r>
              <a:rPr lang="en-US" sz="1900" dirty="0" err="1" smtClean="0"/>
              <a:t>Allsup</a:t>
            </a:r>
            <a:r>
              <a:rPr lang="en-US" sz="1900" dirty="0" smtClean="0"/>
              <a:t> and William </a:t>
            </a:r>
            <a:r>
              <a:rPr lang="en-US" sz="1900" dirty="0" err="1" smtClean="0"/>
              <a:t>Allsup</a:t>
            </a:r>
            <a:r>
              <a:rPr lang="en-US" sz="1900" dirty="0" smtClean="0"/>
              <a:t> gave Springer a promissory note for $336.39. Springer assigned the note to P. </a:t>
            </a:r>
            <a:r>
              <a:rPr lang="en-US" sz="1900" dirty="0" err="1" smtClean="0"/>
              <a:t>Weyrich</a:t>
            </a:r>
            <a:r>
              <a:rPr lang="en-US" sz="1900" dirty="0" smtClean="0"/>
              <a:t> and Company, who sued in an action of </a:t>
            </a:r>
            <a:r>
              <a:rPr lang="en-US" sz="1900" dirty="0" err="1" smtClean="0"/>
              <a:t>assumpsit</a:t>
            </a:r>
            <a:r>
              <a:rPr lang="en-US" sz="1900" dirty="0" smtClean="0"/>
              <a:t> after </a:t>
            </a:r>
            <a:r>
              <a:rPr lang="en-US" sz="1900" dirty="0" err="1" smtClean="0"/>
              <a:t>Allsup</a:t>
            </a:r>
            <a:r>
              <a:rPr lang="en-US" sz="1900" dirty="0" smtClean="0"/>
              <a:t> and </a:t>
            </a:r>
            <a:r>
              <a:rPr lang="en-US" sz="1900" dirty="0" err="1" smtClean="0"/>
              <a:t>Allsup</a:t>
            </a:r>
            <a:r>
              <a:rPr lang="en-US" sz="1900" dirty="0" smtClean="0"/>
              <a:t> failed to pay. </a:t>
            </a:r>
            <a:r>
              <a:rPr lang="en-US" sz="1900" dirty="0" err="1" smtClean="0"/>
              <a:t>Allsup</a:t>
            </a:r>
            <a:r>
              <a:rPr lang="en-US" sz="1900" dirty="0" smtClean="0"/>
              <a:t> and </a:t>
            </a:r>
            <a:r>
              <a:rPr lang="en-US" sz="1900" dirty="0" err="1" smtClean="0"/>
              <a:t>Allsup</a:t>
            </a:r>
            <a:r>
              <a:rPr lang="en-US" sz="1900" dirty="0" smtClean="0"/>
              <a:t> retained Lincoln and argued that the note was for the last payment for a saw mill but that the mill had not been completed on time. Springer had said that the mill could saw three thousand feet per day, but once finished, it could not saw even two thousand feet per day. </a:t>
            </a:r>
            <a:r>
              <a:rPr lang="en-US" sz="1900" dirty="0" err="1" smtClean="0"/>
              <a:t>Allsup</a:t>
            </a:r>
            <a:r>
              <a:rPr lang="en-US" sz="1900" dirty="0" smtClean="0"/>
              <a:t> and </a:t>
            </a:r>
            <a:r>
              <a:rPr lang="en-US" sz="1900" dirty="0" err="1" smtClean="0"/>
              <a:t>Allsup</a:t>
            </a:r>
            <a:r>
              <a:rPr lang="en-US" sz="1900" dirty="0" smtClean="0"/>
              <a:t> argued that the consideration of the note had failed. The jury found for </a:t>
            </a:r>
            <a:r>
              <a:rPr lang="en-US" sz="1900" dirty="0" err="1" smtClean="0"/>
              <a:t>Weyrich</a:t>
            </a:r>
            <a:r>
              <a:rPr lang="en-US" sz="1900" dirty="0" smtClean="0"/>
              <a:t> and Co. and awarded $356.</a:t>
            </a:r>
          </a:p>
          <a:p>
            <a:endParaRPr lang="en-US" sz="1900" dirty="0"/>
          </a:p>
        </p:txBody>
      </p:sp>
      <p:sp>
        <p:nvSpPr>
          <p:cNvPr id="4" name="Title 3"/>
          <p:cNvSpPr>
            <a:spLocks noGrp="1"/>
          </p:cNvSpPr>
          <p:nvPr>
            <p:ph type="title"/>
          </p:nvPr>
        </p:nvSpPr>
        <p:spPr>
          <a:xfrm>
            <a:off x="6553200" y="152400"/>
            <a:ext cx="2209800" cy="1066800"/>
          </a:xfrm>
        </p:spPr>
        <p:txBody>
          <a:bodyPr>
            <a:normAutofit fontScale="90000"/>
          </a:bodyPr>
          <a:lstStyle/>
          <a:p>
            <a:r>
              <a:rPr lang="en-US" b="0" dirty="0" smtClean="0"/>
              <a:t>Affidavit in P. </a:t>
            </a:r>
            <a:r>
              <a:rPr lang="en-US" b="0" dirty="0" err="1" smtClean="0"/>
              <a:t>Weyrich</a:t>
            </a:r>
            <a:r>
              <a:rPr lang="en-US" b="0" dirty="0" smtClean="0"/>
              <a:t> &amp; Co. v. </a:t>
            </a:r>
            <a:r>
              <a:rPr lang="en-US" b="0" dirty="0" err="1" smtClean="0"/>
              <a:t>Allsup</a:t>
            </a:r>
            <a:r>
              <a:rPr lang="en-US" b="0" dirty="0" smtClean="0"/>
              <a:t> &amp; </a:t>
            </a:r>
            <a:r>
              <a:rPr lang="en-US" b="0" dirty="0" err="1" smtClean="0"/>
              <a:t>Allsup</a:t>
            </a:r>
            <a:r>
              <a:rPr lang="en-US" b="0" dirty="0" smtClean="0"/>
              <a:t>, [Law papers]</a:t>
            </a:r>
            <a:endParaRPr lang="en-US" dirty="0"/>
          </a:p>
        </p:txBody>
      </p:sp>
      <p:pic>
        <p:nvPicPr>
          <p:cNvPr id="5" name="Content Placeholder 4" descr="http://memory.loc.gov/service/rbc/lprbscsm/scsm1491/001r.jpg"/>
          <p:cNvPicPr>
            <a:picLocks noGrp="1"/>
          </p:cNvPicPr>
          <p:nvPr>
            <p:ph sz="quarter" idx="1"/>
          </p:nvPr>
        </p:nvPicPr>
        <p:blipFill>
          <a:blip r:embed="rId2" cstate="print"/>
          <a:srcRect/>
          <a:stretch>
            <a:fillRect/>
          </a:stretch>
        </p:blipFill>
        <p:spPr bwMode="auto">
          <a:xfrm>
            <a:off x="457200" y="304800"/>
            <a:ext cx="5943600" cy="6172200"/>
          </a:xfrm>
          <a:prstGeom prst="rect">
            <a:avLst/>
          </a:prstGeom>
          <a:noFill/>
          <a:ln w="9525">
            <a:noFill/>
            <a:miter lim="800000"/>
            <a:headEnd/>
            <a:tailEnd/>
          </a:ln>
        </p:spPr>
      </p:pic>
      <p:sp>
        <p:nvSpPr>
          <p:cNvPr id="6" name="Rectangle 5"/>
          <p:cNvSpPr/>
          <p:nvPr/>
        </p:nvSpPr>
        <p:spPr>
          <a:xfrm>
            <a:off x="6400800" y="5791201"/>
            <a:ext cx="2514600" cy="646331"/>
          </a:xfrm>
          <a:prstGeom prst="rect">
            <a:avLst/>
          </a:prstGeom>
        </p:spPr>
        <p:txBody>
          <a:bodyPr wrap="square">
            <a:spAutoFit/>
          </a:bodyPr>
          <a:lstStyle/>
          <a:p>
            <a:r>
              <a:rPr lang="en-US" sz="1200" dirty="0">
                <a:hlinkClick r:id="rId3"/>
              </a:rPr>
              <a:t>http://</a:t>
            </a:r>
            <a:r>
              <a:rPr lang="en-US" sz="1200" dirty="0" smtClean="0">
                <a:hlinkClick r:id="rId3"/>
              </a:rPr>
              <a:t>hdl.loc.gov/loc.rbc/lprbscsm.scsm1465</a:t>
            </a:r>
            <a:endParaRPr lang="en-US" sz="1200" dirty="0" smtClean="0"/>
          </a:p>
          <a:p>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324600" y="1295400"/>
            <a:ext cx="2441448" cy="4572000"/>
          </a:xfrm>
        </p:spPr>
        <p:txBody>
          <a:bodyPr>
            <a:noAutofit/>
          </a:bodyPr>
          <a:lstStyle/>
          <a:p>
            <a:r>
              <a:rPr lang="en-US" sz="900" dirty="0" smtClean="0"/>
              <a:t>In 1843, Crosby gave Cooper a promissory note for $450 and secured the note with a mortgage on thirteen lots in Springfield, Illinois. Crosby also conveyed his equity of redemption to Robbins. After Crosby failed to pay the note, Cooper retained Lincoln and Herndon and sued to foreclose the mortgage. Robbins was made a defendant in the </a:t>
            </a:r>
            <a:r>
              <a:rPr lang="en-US" sz="900" b="1" dirty="0" smtClean="0"/>
              <a:t>case</a:t>
            </a:r>
            <a:r>
              <a:rPr lang="en-US" sz="900" dirty="0" smtClean="0"/>
              <a:t>. The </a:t>
            </a:r>
            <a:r>
              <a:rPr lang="en-US" sz="900" b="1" dirty="0" smtClean="0"/>
              <a:t>court</a:t>
            </a:r>
            <a:r>
              <a:rPr lang="en-US" sz="900" dirty="0" smtClean="0"/>
              <a:t> ruled for Cooper, awarded $608, and ordered that the lots be sold to pay the judgment. Cooper purchased the lots for $269.50 but later motioned the </a:t>
            </a:r>
            <a:r>
              <a:rPr lang="en-US" sz="900" b="1" dirty="0" smtClean="0"/>
              <a:t>court </a:t>
            </a:r>
            <a:r>
              <a:rPr lang="en-US" sz="900" dirty="0" smtClean="0"/>
              <a:t>to set aside the sale. Cooper claimed that he misunderstood Lincoln's bidding instructions and now feared that Robbins would redeem the property for $269.50. The </a:t>
            </a:r>
            <a:r>
              <a:rPr lang="en-US" sz="900" b="1" dirty="0" smtClean="0"/>
              <a:t>court</a:t>
            </a:r>
            <a:r>
              <a:rPr lang="en-US" sz="900" dirty="0" smtClean="0"/>
              <a:t> overruled the motion, and Cooper appealed to the Illinois Supreme </a:t>
            </a:r>
            <a:r>
              <a:rPr lang="en-US" sz="900" b="1" dirty="0" smtClean="0"/>
              <a:t>Court</a:t>
            </a:r>
            <a:r>
              <a:rPr lang="en-US" sz="900" dirty="0" smtClean="0"/>
              <a:t> on the grounds that the </a:t>
            </a:r>
            <a:r>
              <a:rPr lang="en-US" sz="900" b="1" dirty="0" smtClean="0"/>
              <a:t>court</a:t>
            </a:r>
            <a:r>
              <a:rPr lang="en-US" sz="900" dirty="0" smtClean="0"/>
              <a:t> erred in not setting aside the sale. The supreme </a:t>
            </a:r>
            <a:r>
              <a:rPr lang="en-US" sz="900" b="1" dirty="0" smtClean="0"/>
              <a:t>court</a:t>
            </a:r>
            <a:r>
              <a:rPr lang="en-US" sz="900" dirty="0" smtClean="0"/>
              <a:t> affirmed the judgment, and Justice Purple wrote that another sale could occur only if there had been "injurious mistake, misrepresentation or fraud." None occurred in the </a:t>
            </a:r>
            <a:r>
              <a:rPr lang="en-US" sz="900" b="1" dirty="0" smtClean="0"/>
              <a:t>case</a:t>
            </a:r>
            <a:r>
              <a:rPr lang="en-US" sz="900" dirty="0" smtClean="0"/>
              <a:t>, and Lincoln's instructions had been "plain and simple."</a:t>
            </a:r>
            <a:endParaRPr lang="en-US" sz="900" dirty="0"/>
          </a:p>
        </p:txBody>
      </p:sp>
      <p:sp>
        <p:nvSpPr>
          <p:cNvPr id="4" name="Title 3"/>
          <p:cNvSpPr>
            <a:spLocks noGrp="1"/>
          </p:cNvSpPr>
          <p:nvPr>
            <p:ph type="title"/>
          </p:nvPr>
        </p:nvSpPr>
        <p:spPr>
          <a:xfrm>
            <a:off x="6781800" y="152400"/>
            <a:ext cx="1981200" cy="1066800"/>
          </a:xfrm>
        </p:spPr>
        <p:txBody>
          <a:bodyPr>
            <a:normAutofit fontScale="90000"/>
          </a:bodyPr>
          <a:lstStyle/>
          <a:p>
            <a:r>
              <a:rPr lang="en-US" b="0" dirty="0" smtClean="0"/>
              <a:t>Motion in Cooper v. </a:t>
            </a:r>
            <a:r>
              <a:rPr lang="en-US" dirty="0" smtClean="0"/>
              <a:t>Crosby</a:t>
            </a:r>
            <a:r>
              <a:rPr lang="en-US" b="0" dirty="0" smtClean="0"/>
              <a:t> &amp; Robbins, [Law papers].</a:t>
            </a:r>
            <a:endParaRPr lang="en-US" dirty="0"/>
          </a:p>
        </p:txBody>
      </p:sp>
      <p:pic>
        <p:nvPicPr>
          <p:cNvPr id="5" name="Content Placeholder 4" descr="Image 1 of 2, Motion in Cooper v. Crosby &amp; Robbins, [Law papers]"/>
          <p:cNvPicPr>
            <a:picLocks noGrp="1"/>
          </p:cNvPicPr>
          <p:nvPr>
            <p:ph sz="quarter" idx="1"/>
          </p:nvPr>
        </p:nvPicPr>
        <p:blipFill>
          <a:blip r:embed="rId2" cstate="print"/>
          <a:srcRect/>
          <a:stretch>
            <a:fillRect/>
          </a:stretch>
        </p:blipFill>
        <p:spPr bwMode="auto">
          <a:xfrm>
            <a:off x="381000" y="685800"/>
            <a:ext cx="5867400" cy="5105400"/>
          </a:xfrm>
          <a:prstGeom prst="rect">
            <a:avLst/>
          </a:prstGeom>
          <a:noFill/>
          <a:ln w="9525">
            <a:noFill/>
            <a:miter lim="800000"/>
            <a:headEnd/>
            <a:tailEnd/>
          </a:ln>
        </p:spPr>
      </p:pic>
      <p:sp>
        <p:nvSpPr>
          <p:cNvPr id="6" name="TextBox 5"/>
          <p:cNvSpPr txBox="1"/>
          <p:nvPr/>
        </p:nvSpPr>
        <p:spPr>
          <a:xfrm>
            <a:off x="533400" y="5867400"/>
            <a:ext cx="8229600" cy="577081"/>
          </a:xfrm>
          <a:prstGeom prst="rect">
            <a:avLst/>
          </a:prstGeom>
          <a:noFill/>
        </p:spPr>
        <p:txBody>
          <a:bodyPr wrap="square" rtlCol="0">
            <a:spAutoFit/>
          </a:bodyPr>
          <a:lstStyle/>
          <a:p>
            <a:r>
              <a:rPr lang="en-US" sz="1050" dirty="0" smtClean="0">
                <a:solidFill>
                  <a:schemeClr val="accent3">
                    <a:lumMod val="20000"/>
                    <a:lumOff val="80000"/>
                  </a:schemeClr>
                </a:solidFill>
              </a:rPr>
              <a:t>The </a:t>
            </a:r>
            <a:r>
              <a:rPr lang="en-US" sz="1050" b="1" dirty="0" smtClean="0">
                <a:solidFill>
                  <a:schemeClr val="accent3">
                    <a:lumMod val="20000"/>
                    <a:lumOff val="80000"/>
                  </a:schemeClr>
                </a:solidFill>
              </a:rPr>
              <a:t>court</a:t>
            </a:r>
            <a:r>
              <a:rPr lang="en-US" sz="1050" dirty="0" smtClean="0">
                <a:solidFill>
                  <a:schemeClr val="accent3">
                    <a:lumMod val="20000"/>
                    <a:lumOff val="80000"/>
                  </a:schemeClr>
                </a:solidFill>
              </a:rPr>
              <a:t> feared that reopening the sale would create an "unsafe and dangerous precedent" that might lead land speculators at auctions to buy below market value and, if the land was about to be redeemed, plead ignorance of the law to the </a:t>
            </a:r>
            <a:r>
              <a:rPr lang="en-US" sz="1050" b="1" dirty="0" smtClean="0">
                <a:solidFill>
                  <a:schemeClr val="accent3">
                    <a:lumMod val="20000"/>
                    <a:lumOff val="80000"/>
                  </a:schemeClr>
                </a:solidFill>
              </a:rPr>
              <a:t>court</a:t>
            </a:r>
            <a:r>
              <a:rPr lang="en-US" sz="1050" dirty="0" smtClean="0">
                <a:solidFill>
                  <a:schemeClr val="accent3">
                    <a:lumMod val="20000"/>
                    <a:lumOff val="80000"/>
                  </a:schemeClr>
                </a:solidFill>
              </a:rPr>
              <a:t> and ask for another sale so that they might bid a larger sum like Cooper tried to do. Lincoln and Herndon received $10 for their legal services.</a:t>
            </a:r>
            <a:endParaRPr lang="en-US" sz="1050" dirty="0">
              <a:solidFill>
                <a:schemeClr val="accent3">
                  <a:lumMod val="20000"/>
                  <a:lumOff val="80000"/>
                </a:schemeClr>
              </a:solidFill>
            </a:endParaRPr>
          </a:p>
        </p:txBody>
      </p:sp>
      <p:sp>
        <p:nvSpPr>
          <p:cNvPr id="7" name="Rectangle 6"/>
          <p:cNvSpPr/>
          <p:nvPr/>
        </p:nvSpPr>
        <p:spPr>
          <a:xfrm>
            <a:off x="533400" y="304800"/>
            <a:ext cx="4419600" cy="261610"/>
          </a:xfrm>
          <a:prstGeom prst="rect">
            <a:avLst/>
          </a:prstGeom>
        </p:spPr>
        <p:txBody>
          <a:bodyPr wrap="square">
            <a:spAutoFit/>
          </a:bodyPr>
          <a:lstStyle/>
          <a:p>
            <a:r>
              <a:rPr lang="en-US" sz="1100" dirty="0"/>
              <a:t> </a:t>
            </a:r>
            <a:r>
              <a:rPr lang="en-US" sz="1100" u="sng" dirty="0">
                <a:hlinkClick r:id="rId3"/>
              </a:rPr>
              <a:t>http://hdl.loc.gov/loc.rbc/lprbscsm.scsm1428</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781800" y="1828800"/>
            <a:ext cx="1984248" cy="3886200"/>
          </a:xfrm>
        </p:spPr>
        <p:txBody>
          <a:bodyPr/>
          <a:lstStyle/>
          <a:p>
            <a:r>
              <a:rPr lang="en-US" dirty="0" smtClean="0"/>
              <a:t>Allen sued the Illinois Central Railroad and requested $300 in damages. The railroad retained Lincoln, who demurred to Allen's declaration. The court sustained the demurrer and dismissed the case.</a:t>
            </a:r>
            <a:endParaRPr lang="en-US" dirty="0"/>
          </a:p>
        </p:txBody>
      </p:sp>
      <p:sp>
        <p:nvSpPr>
          <p:cNvPr id="4" name="Title 3"/>
          <p:cNvSpPr>
            <a:spLocks noGrp="1"/>
          </p:cNvSpPr>
          <p:nvPr>
            <p:ph type="title"/>
          </p:nvPr>
        </p:nvSpPr>
        <p:spPr>
          <a:xfrm>
            <a:off x="6781800" y="609600"/>
            <a:ext cx="1981200" cy="1066800"/>
          </a:xfrm>
        </p:spPr>
        <p:txBody>
          <a:bodyPr>
            <a:normAutofit fontScale="90000"/>
          </a:bodyPr>
          <a:lstStyle/>
          <a:p>
            <a:r>
              <a:rPr lang="en-US" b="0" dirty="0" smtClean="0"/>
              <a:t>Demurrer in Allen v. Illinois Central Railroad, [Law papers].</a:t>
            </a:r>
            <a:endParaRPr lang="en-US" dirty="0"/>
          </a:p>
        </p:txBody>
      </p:sp>
      <p:pic>
        <p:nvPicPr>
          <p:cNvPr id="15362" name="Picture 2" descr="Image 1 of 2, Demurrer in Allen v. Illinois Central Railroad, [L"/>
          <p:cNvPicPr>
            <a:picLocks noChangeAspect="1" noChangeArrowheads="1"/>
          </p:cNvPicPr>
          <p:nvPr/>
        </p:nvPicPr>
        <p:blipFill>
          <a:blip r:embed="rId2" cstate="print"/>
          <a:srcRect/>
          <a:stretch>
            <a:fillRect/>
          </a:stretch>
        </p:blipFill>
        <p:spPr bwMode="auto">
          <a:xfrm>
            <a:off x="381000" y="762000"/>
            <a:ext cx="6324600" cy="4767286"/>
          </a:xfrm>
          <a:prstGeom prst="rect">
            <a:avLst/>
          </a:prstGeom>
          <a:noFill/>
        </p:spPr>
      </p:pic>
      <p:sp>
        <p:nvSpPr>
          <p:cNvPr id="6" name="Rectangle 5"/>
          <p:cNvSpPr/>
          <p:nvPr/>
        </p:nvSpPr>
        <p:spPr>
          <a:xfrm>
            <a:off x="1143000" y="5562600"/>
            <a:ext cx="5029200" cy="646331"/>
          </a:xfrm>
          <a:prstGeom prst="rect">
            <a:avLst/>
          </a:prstGeom>
        </p:spPr>
        <p:txBody>
          <a:bodyPr wrap="square">
            <a:spAutoFit/>
          </a:bodyPr>
          <a:lstStyle/>
          <a:p>
            <a:r>
              <a:rPr lang="en-US" dirty="0">
                <a:hlinkClick r:id="rId3"/>
              </a:rPr>
              <a:t>http://</a:t>
            </a:r>
            <a:r>
              <a:rPr lang="en-US" dirty="0" smtClean="0">
                <a:hlinkClick r:id="rId3"/>
              </a:rPr>
              <a:t>hdl.loc.gov/loc.rbc/lprbscsm.scsm1495</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9197r.jpg"/>
          <p:cNvPicPr>
            <a:picLocks noGrp="1" noChangeAspect="1"/>
          </p:cNvPicPr>
          <p:nvPr>
            <p:ph sz="quarter" idx="1"/>
          </p:nvPr>
        </p:nvPicPr>
        <p:blipFill>
          <a:blip r:embed="rId2" cstate="print"/>
          <a:stretch>
            <a:fillRect/>
          </a:stretch>
        </p:blipFill>
        <p:spPr>
          <a:xfrm>
            <a:off x="457200" y="609600"/>
            <a:ext cx="6248400" cy="4988957"/>
          </a:xfrm>
        </p:spPr>
      </p:pic>
      <p:sp>
        <p:nvSpPr>
          <p:cNvPr id="3" name="Text Placeholder 2"/>
          <p:cNvSpPr>
            <a:spLocks noGrp="1"/>
          </p:cNvSpPr>
          <p:nvPr>
            <p:ph type="body" idx="2"/>
          </p:nvPr>
        </p:nvSpPr>
        <p:spPr/>
        <p:txBody>
          <a:bodyPr>
            <a:normAutofit lnSpcReduction="10000"/>
          </a:bodyPr>
          <a:lstStyle/>
          <a:p>
            <a:r>
              <a:rPr lang="en-US" dirty="0" smtClean="0"/>
              <a:t>The Coles County Court House in Charleston, Ills., in which Lincoln often practiced law and before which he made a short speech in the evening after his fourth joint debate with Douglas, Sept. 18, 1858</a:t>
            </a:r>
          </a:p>
          <a:p>
            <a:endParaRPr lang="en-US" dirty="0"/>
          </a:p>
        </p:txBody>
      </p:sp>
      <p:sp>
        <p:nvSpPr>
          <p:cNvPr id="4" name="Title 3"/>
          <p:cNvSpPr>
            <a:spLocks noGrp="1"/>
          </p:cNvSpPr>
          <p:nvPr>
            <p:ph type="title"/>
          </p:nvPr>
        </p:nvSpPr>
        <p:spPr/>
        <p:txBody>
          <a:bodyPr/>
          <a:lstStyle/>
          <a:p>
            <a:r>
              <a:rPr lang="en-US" dirty="0" smtClean="0"/>
              <a:t>Practicing Law</a:t>
            </a:r>
            <a:endParaRPr lang="en-US" dirty="0"/>
          </a:p>
        </p:txBody>
      </p:sp>
      <p:sp>
        <p:nvSpPr>
          <p:cNvPr id="7" name="Rectangle 6"/>
          <p:cNvSpPr/>
          <p:nvPr/>
        </p:nvSpPr>
        <p:spPr>
          <a:xfrm>
            <a:off x="1295400" y="5791200"/>
            <a:ext cx="4800600" cy="584775"/>
          </a:xfrm>
          <a:prstGeom prst="rect">
            <a:avLst/>
          </a:prstGeom>
        </p:spPr>
        <p:txBody>
          <a:bodyPr wrap="square">
            <a:spAutoFit/>
          </a:bodyPr>
          <a:lstStyle/>
          <a:p>
            <a:r>
              <a:rPr lang="en-US" sz="1400" dirty="0">
                <a:hlinkClick r:id="rId3"/>
              </a:rPr>
              <a:t>http://www.loc.gov/pictures/item/2008680974</a:t>
            </a:r>
            <a:r>
              <a:rPr lang="en-US" sz="1400" dirty="0" smtClean="0">
                <a:hlinkClick r:id="rId3"/>
              </a:rPr>
              <a:t>/</a:t>
            </a:r>
            <a:endParaRPr lang="en-US" sz="14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http://www.loc.gov/pictures/item/ne0041.photos.103689p/</a:t>
            </a:r>
            <a:endParaRPr lang="en-US" dirty="0"/>
          </a:p>
        </p:txBody>
      </p:sp>
      <p:sp>
        <p:nvSpPr>
          <p:cNvPr id="4" name="Title 3"/>
          <p:cNvSpPr>
            <a:spLocks noGrp="1"/>
          </p:cNvSpPr>
          <p:nvPr>
            <p:ph type="title"/>
          </p:nvPr>
        </p:nvSpPr>
        <p:spPr/>
        <p:txBody>
          <a:bodyPr>
            <a:normAutofit/>
          </a:bodyPr>
          <a:lstStyle/>
          <a:p>
            <a:r>
              <a:rPr lang="en-US" dirty="0" err="1" smtClean="0"/>
              <a:t>Me</a:t>
            </a:r>
            <a:r>
              <a:rPr lang="en-US" dirty="0" err="1" smtClean="0"/>
              <a:t>Abraham</a:t>
            </a:r>
            <a:r>
              <a:rPr lang="en-US" dirty="0" smtClean="0"/>
              <a:t> Lincoln Memorial </a:t>
            </a:r>
            <a:r>
              <a:rPr lang="en-US" dirty="0" smtClean="0"/>
              <a:t>Bridge</a:t>
            </a:r>
            <a:endParaRPr lang="en-US" dirty="0"/>
          </a:p>
        </p:txBody>
      </p:sp>
      <p:pic>
        <p:nvPicPr>
          <p:cNvPr id="22530" name="Picture 2" descr="8.  ABRAHAM LINCOLN BRIDGE AND BLAIR RAILROAD BRIDGE. VIEW TO SOUTHEAST. - Abraham Lincoln Memorial Bridge, Spanning Missouri River on Highway 30 between Nebraska &amp; Iowa, Blair, Washington County, NE"/>
          <p:cNvPicPr>
            <a:picLocks noChangeAspect="1" noChangeArrowheads="1"/>
          </p:cNvPicPr>
          <p:nvPr/>
        </p:nvPicPr>
        <p:blipFill>
          <a:blip r:embed="rId2" cstate="print"/>
          <a:srcRect/>
          <a:stretch>
            <a:fillRect/>
          </a:stretch>
        </p:blipFill>
        <p:spPr bwMode="auto">
          <a:xfrm>
            <a:off x="609600" y="762000"/>
            <a:ext cx="6096000" cy="484822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62</TotalTime>
  <Words>512</Words>
  <Application>Microsoft Office PowerPoint</Application>
  <PresentationFormat>On-screen Show (4:3)</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Lincoln Lawyer</vt:lpstr>
      <vt:lpstr>Abraham Lincoln</vt:lpstr>
      <vt:lpstr>Abraham Lincoln and family</vt:lpstr>
      <vt:lpstr>Jury Instructions in Roberts v. Harkness, [Law papers]. </vt:lpstr>
      <vt:lpstr>Affidavit in P. Weyrich &amp; Co. v. Allsup &amp; Allsup, [Law papers]</vt:lpstr>
      <vt:lpstr>Motion in Cooper v. Crosby &amp; Robbins, [Law papers].</vt:lpstr>
      <vt:lpstr>Demurrer in Allen v. Illinois Central Railroad, [Law papers].</vt:lpstr>
      <vt:lpstr>Practicing Law</vt:lpstr>
      <vt:lpstr>MeAbraham Lincoln Memorial Bridge</vt:lpstr>
      <vt:lpstr>Courthouse in Lincoln</vt:lpstr>
      <vt:lpstr>Lincoln and his family</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Lawyer</dc:title>
  <dc:creator>Windows User</dc:creator>
  <cp:lastModifiedBy>Windows User</cp:lastModifiedBy>
  <cp:revision>7</cp:revision>
  <dcterms:created xsi:type="dcterms:W3CDTF">2012-11-20T14:45:10Z</dcterms:created>
  <dcterms:modified xsi:type="dcterms:W3CDTF">2012-11-26T15:19:26Z</dcterms:modified>
</cp:coreProperties>
</file>