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8B1FE68-0270-491F-8CB0-9347A28DE0E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1FE68-0270-491F-8CB0-9347A28DE0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1FE68-0270-491F-8CB0-9347A28DE0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1FE68-0270-491F-8CB0-9347A28DE0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8B1FE68-0270-491F-8CB0-9347A28DE0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1FE68-0270-491F-8CB0-9347A28DE0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1FE68-0270-491F-8CB0-9347A28DE0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1FE68-0270-491F-8CB0-9347A28DE0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1FE68-0270-491F-8CB0-9347A28DE0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1FE68-0270-491F-8CB0-9347A28DE0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3DA61A-420A-45DE-B50C-45AB45A92D1A}"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1FE68-0270-491F-8CB0-9347A28DE0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F3DA61A-420A-45DE-B50C-45AB45A92D1A}" type="datetimeFigureOut">
              <a:rPr lang="en-US" smtClean="0"/>
              <a:pPr/>
              <a:t>11/26/2012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8B1FE68-0270-491F-8CB0-9347A28DE0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hdl.loc.gov/loc.rbc/lprbscsm.scsm1537"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hdl.loc.gov/loc.rbc/lprbscsm.scsm1512"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hdl.loc.gov/loc.rbc/lprbscsm.scsm1449"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hdl.loc.gov/loc.rbc/lprbscsm.scsm1555"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hdl.loc.gov/loc.rbc/lprbscsm.scsm1540"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hdl.loc.gov/loc.rbc/lprbscsm.scsm1495"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hdl.loc.gov/loc.rbc/lprbscsm.scsm1444"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hdl.loc.gov/loc.rbc/lprbscsm.scsm1539"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hdl.loc.gov/loc.rbc/lprbscsm.scsm144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Lincoln laws</a:t>
            </a:r>
            <a:endParaRPr lang="en-US" dirty="0"/>
          </a:p>
        </p:txBody>
      </p:sp>
      <p:sp>
        <p:nvSpPr>
          <p:cNvPr id="3" name="Subtitle 2"/>
          <p:cNvSpPr>
            <a:spLocks noGrp="1"/>
          </p:cNvSpPr>
          <p:nvPr>
            <p:ph type="subTitle" idx="1"/>
          </p:nvPr>
        </p:nvSpPr>
        <p:spPr/>
        <p:txBody>
          <a:bodyPr/>
          <a:lstStyle/>
          <a:p>
            <a:r>
              <a:rPr lang="en-US" dirty="0" smtClean="0"/>
              <a:t>By Devin Gray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 </a:t>
            </a:r>
            <a:r>
              <a:rPr lang="en-US" dirty="0" err="1" smtClean="0"/>
              <a:t>vs</a:t>
            </a:r>
            <a:r>
              <a:rPr lang="en-US" dirty="0" smtClean="0"/>
              <a:t> Gaines</a:t>
            </a:r>
            <a:endParaRPr lang="en-US" dirty="0"/>
          </a:p>
        </p:txBody>
      </p:sp>
      <p:sp>
        <p:nvSpPr>
          <p:cNvPr id="3" name="Text Placeholder 2"/>
          <p:cNvSpPr>
            <a:spLocks noGrp="1"/>
          </p:cNvSpPr>
          <p:nvPr>
            <p:ph type="body" idx="2"/>
          </p:nvPr>
        </p:nvSpPr>
        <p:spPr/>
        <p:txBody>
          <a:bodyPr/>
          <a:lstStyle/>
          <a:p>
            <a:r>
              <a:rPr lang="en-US" dirty="0" err="1" smtClean="0"/>
              <a:t>lprbscsm</a:t>
            </a:r>
            <a:r>
              <a:rPr lang="en-US" dirty="0" smtClean="0"/>
              <a:t> scsm1537</a:t>
            </a:r>
            <a:br>
              <a:rPr lang="en-US" dirty="0" smtClean="0"/>
            </a:br>
            <a:r>
              <a:rPr lang="en-US" dirty="0" smtClean="0">
                <a:hlinkClick r:id="rId2"/>
              </a:rPr>
              <a:t>http://</a:t>
            </a:r>
            <a:r>
              <a:rPr lang="en-US" dirty="0" smtClean="0">
                <a:hlinkClick r:id="rId2"/>
              </a:rPr>
              <a:t>hdl.loc.gov/loc.rbc/lprbscsm.scsm1537</a:t>
            </a:r>
            <a:endParaRPr lang="en-US" dirty="0" smtClean="0"/>
          </a:p>
          <a:p>
            <a:r>
              <a:rPr lang="en-US" dirty="0" smtClean="0"/>
              <a:t>Gaines </a:t>
            </a:r>
            <a:r>
              <a:rPr lang="en-US" dirty="0" smtClean="0"/>
              <a:t>claimed that Smith stole some of his corn. Smith retained Lincoln and sued Gaines in an action of trespass on the case for slander seeking $1,000 in damages. Gaines pleaded not guilty, but a jury found for Smith and awarded $100. </a:t>
            </a:r>
          </a:p>
          <a:p>
            <a:r>
              <a:rPr lang="en-US" dirty="0" smtClean="0"/>
              <a:t/>
            </a:r>
            <a:br>
              <a:rPr lang="en-US" dirty="0" smtClean="0"/>
            </a:br>
            <a:endParaRPr lang="en-US" dirty="0"/>
          </a:p>
        </p:txBody>
      </p:sp>
      <p:pic>
        <p:nvPicPr>
          <p:cNvPr id="7" name="Content Placeholder 6" descr="Smith.gif"/>
          <p:cNvPicPr>
            <a:picLocks noGrp="1" noChangeAspect="1"/>
          </p:cNvPicPr>
          <p:nvPr>
            <p:ph sz="half" idx="1"/>
          </p:nvPr>
        </p:nvPicPr>
        <p:blipFill>
          <a:blip r:embed="rId3" cstate="print"/>
          <a:stretch>
            <a:fillRect/>
          </a:stretch>
        </p:blipFill>
        <p:spPr>
          <a:xfrm>
            <a:off x="4157965" y="273050"/>
            <a:ext cx="3945919" cy="585311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pic>
        <p:nvPicPr>
          <p:cNvPr id="1026" name="Picture 2"/>
          <p:cNvPicPr>
            <a:picLocks noGrp="1" noChangeAspect="1" noChangeArrowheads="1"/>
          </p:cNvPicPr>
          <p:nvPr>
            <p:ph sz="half" idx="1"/>
          </p:nvPr>
        </p:nvPicPr>
        <p:blipFill>
          <a:blip r:embed="rId2" cstate="print"/>
          <a:srcRect l="19192" t="24242" r="20202" b="15960"/>
          <a:stretch>
            <a:fillRect/>
          </a:stretch>
        </p:blipFill>
        <p:spPr bwMode="auto">
          <a:xfrm>
            <a:off x="152400" y="914400"/>
            <a:ext cx="8773298" cy="5410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3008313" cy="1162050"/>
          </a:xfrm>
        </p:spPr>
        <p:txBody>
          <a:bodyPr/>
          <a:lstStyle/>
          <a:p>
            <a:r>
              <a:rPr lang="en-US" dirty="0" smtClean="0"/>
              <a:t>Winser vs Wooster</a:t>
            </a:r>
            <a:endParaRPr lang="en-US" dirty="0"/>
          </a:p>
        </p:txBody>
      </p:sp>
      <p:sp>
        <p:nvSpPr>
          <p:cNvPr id="5" name="Text Placeholder 4"/>
          <p:cNvSpPr>
            <a:spLocks noGrp="1"/>
          </p:cNvSpPr>
          <p:nvPr>
            <p:ph type="body" idx="2"/>
          </p:nvPr>
        </p:nvSpPr>
        <p:spPr/>
        <p:txBody>
          <a:bodyPr/>
          <a:lstStyle/>
          <a:p>
            <a:r>
              <a:rPr lang="en-US" dirty="0" smtClean="0"/>
              <a:t>lprbscsm scsm1512</a:t>
            </a:r>
            <a:br>
              <a:rPr lang="en-US" dirty="0" smtClean="0"/>
            </a:br>
            <a:r>
              <a:rPr lang="en-US" dirty="0" smtClean="0">
                <a:hlinkClick r:id="rId2"/>
              </a:rPr>
              <a:t>http://hdl.loc.gov/loc.rbc/lprbscsm.scsm1512</a:t>
            </a:r>
            <a:endParaRPr lang="en-US" dirty="0" smtClean="0"/>
          </a:p>
          <a:p>
            <a:endParaRPr lang="en-US" dirty="0" smtClean="0"/>
          </a:p>
          <a:p>
            <a:r>
              <a:rPr lang="en-US" dirty="0" smtClean="0"/>
              <a:t>Wooster owed Winser up to 3000 dollars in unpaid merchandise, when he talked to Lincoln he plead non-</a:t>
            </a:r>
            <a:r>
              <a:rPr lang="en-US" dirty="0" err="1" smtClean="0"/>
              <a:t>assumpsit</a:t>
            </a:r>
            <a:r>
              <a:rPr lang="en-US" dirty="0" smtClean="0"/>
              <a:t> and the court was able to make an arrangement where the two parties came to an agreement.</a:t>
            </a:r>
            <a:endParaRPr lang="en-US" dirty="0"/>
          </a:p>
        </p:txBody>
      </p:sp>
      <p:pic>
        <p:nvPicPr>
          <p:cNvPr id="4" name="Content Placeholder 3" descr="001q.gif"/>
          <p:cNvPicPr>
            <a:picLocks noGrp="1" noChangeAspect="1"/>
          </p:cNvPicPr>
          <p:nvPr>
            <p:ph sz="half" idx="1"/>
          </p:nvPr>
        </p:nvPicPr>
        <p:blipFill>
          <a:blip r:embed="rId3" cstate="print"/>
          <a:stretch>
            <a:fillRect/>
          </a:stretch>
        </p:blipFill>
        <p:spPr>
          <a:xfrm>
            <a:off x="4315068" y="273050"/>
            <a:ext cx="3631714" cy="58531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Opdycke vs Opdycke and Opdycke</a:t>
            </a:r>
            <a:endParaRPr lang="en-US" dirty="0"/>
          </a:p>
        </p:txBody>
      </p:sp>
      <p:sp>
        <p:nvSpPr>
          <p:cNvPr id="3" name="Text Placeholder 2"/>
          <p:cNvSpPr>
            <a:spLocks noGrp="1"/>
          </p:cNvSpPr>
          <p:nvPr>
            <p:ph type="body" idx="2"/>
          </p:nvPr>
        </p:nvSpPr>
        <p:spPr/>
        <p:txBody>
          <a:bodyPr>
            <a:normAutofit fontScale="85000" lnSpcReduction="10000"/>
          </a:bodyPr>
          <a:lstStyle/>
          <a:p>
            <a:r>
              <a:rPr lang="en-US" dirty="0" smtClean="0"/>
              <a:t>lprbscsm scsm1449</a:t>
            </a:r>
            <a:br>
              <a:rPr lang="en-US" dirty="0" smtClean="0"/>
            </a:br>
            <a:r>
              <a:rPr lang="en-US" dirty="0" smtClean="0">
                <a:hlinkClick r:id="rId2"/>
              </a:rPr>
              <a:t>http://hdl.loc.gov/loc.rbc/lprbscsm.scsm1449</a:t>
            </a:r>
            <a:endParaRPr lang="en-US" dirty="0" smtClean="0"/>
          </a:p>
          <a:p>
            <a:endParaRPr lang="en-US" dirty="0" smtClean="0"/>
          </a:p>
          <a:p>
            <a:r>
              <a:rPr lang="en-US" dirty="0" smtClean="0"/>
              <a:t>Summary: The court appointed Stacy Opdycke as guardian of minors Charlotte and Thomas Opdycke. Charlotte and Thomas jointly owned 190 acres. Stacy retained Lincoln and petitioned the court to partition the land in order better to reinvest the proceeds for the minors. The court ordered Stacy Opdycke to sell the thirty-acre tract and one eighty-acre tract, but not the other eighty-acre tract. Greely bought the thirty-acre tract for $360, but the eighty-acre tract did not sell due to lack of bidders. Charlotte became of age and married </a:t>
            </a:r>
            <a:r>
              <a:rPr lang="en-US" dirty="0" err="1" smtClean="0"/>
              <a:t>Keedy</a:t>
            </a:r>
            <a:r>
              <a:rPr lang="en-US" dirty="0" smtClean="0"/>
              <a:t>. The court amended the order to include the other eighty-acre tract. Davis bought eighty-acre tract for $1,440, and Landis bought the other eighty-acre tract for $880. Lincoln received at least $37.50 for his legal services. </a:t>
            </a:r>
          </a:p>
          <a:p>
            <a:r>
              <a:rPr lang="en-US" dirty="0" smtClean="0"/>
              <a:t/>
            </a:r>
            <a:br>
              <a:rPr lang="en-US" dirty="0" smtClean="0"/>
            </a:br>
            <a:endParaRPr lang="en-US" dirty="0" smtClean="0"/>
          </a:p>
        </p:txBody>
      </p:sp>
      <p:pic>
        <p:nvPicPr>
          <p:cNvPr id="5" name="Content Placeholder 4" descr="001qe.gif"/>
          <p:cNvPicPr>
            <a:picLocks noGrp="1" noChangeAspect="1"/>
          </p:cNvPicPr>
          <p:nvPr>
            <p:ph sz="half" idx="1"/>
          </p:nvPr>
        </p:nvPicPr>
        <p:blipFill>
          <a:blip r:embed="rId3" cstate="print"/>
          <a:stretch>
            <a:fillRect/>
          </a:stretch>
        </p:blipFill>
        <p:spPr>
          <a:xfrm>
            <a:off x="4266876" y="273050"/>
            <a:ext cx="3728097" cy="58531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 Vs Carter</a:t>
            </a:r>
            <a:endParaRPr lang="en-US" dirty="0"/>
          </a:p>
        </p:txBody>
      </p:sp>
      <p:sp>
        <p:nvSpPr>
          <p:cNvPr id="3" name="Text Placeholder 2"/>
          <p:cNvSpPr>
            <a:spLocks noGrp="1"/>
          </p:cNvSpPr>
          <p:nvPr>
            <p:ph type="body" idx="2"/>
          </p:nvPr>
        </p:nvSpPr>
        <p:spPr/>
        <p:txBody>
          <a:bodyPr/>
          <a:lstStyle/>
          <a:p>
            <a:r>
              <a:rPr lang="en-US" dirty="0" smtClean="0"/>
              <a:t>lprbscsm scsm1555</a:t>
            </a:r>
            <a:br>
              <a:rPr lang="en-US" dirty="0" smtClean="0"/>
            </a:br>
            <a:r>
              <a:rPr lang="en-US" dirty="0" smtClean="0">
                <a:hlinkClick r:id="rId2"/>
              </a:rPr>
              <a:t>http://hdl.loc.gov/loc.rbc/lprbscsm.scsm1555</a:t>
            </a:r>
            <a:endParaRPr lang="en-US" dirty="0" smtClean="0"/>
          </a:p>
          <a:p>
            <a:endParaRPr lang="en-US" dirty="0" smtClean="0"/>
          </a:p>
          <a:p>
            <a:r>
              <a:rPr lang="en-US" dirty="0" smtClean="0"/>
              <a:t>Summary: Knight retained Lincoln and sued the heirs of Washington Carter to settle a partnership. Carter and Knight had been partners in selling land and livestock and in farming. The court appointed three commissioners to partition the estate's 615 acres. The commissioners assigned dower to Carter's widow, Susan Boardman; gave Knight one-half of the land; and partitioned the remaining land in equal shares for Carter's three minor heirs.</a:t>
            </a:r>
            <a:endParaRPr lang="en-US" dirty="0"/>
          </a:p>
        </p:txBody>
      </p:sp>
      <p:pic>
        <p:nvPicPr>
          <p:cNvPr id="5" name="Content Placeholder 4" descr="001r.jpg"/>
          <p:cNvPicPr>
            <a:picLocks noGrp="1" noChangeAspect="1"/>
          </p:cNvPicPr>
          <p:nvPr>
            <p:ph sz="half" idx="1"/>
          </p:nvPr>
        </p:nvPicPr>
        <p:blipFill>
          <a:blip r:embed="rId3" cstate="print"/>
          <a:stretch>
            <a:fillRect/>
          </a:stretch>
        </p:blipFill>
        <p:spPr>
          <a:xfrm>
            <a:off x="4265206" y="273050"/>
            <a:ext cx="3731437" cy="585311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vs Hollingsworth</a:t>
            </a:r>
            <a:endParaRPr lang="en-US" dirty="0"/>
          </a:p>
        </p:txBody>
      </p:sp>
      <p:sp>
        <p:nvSpPr>
          <p:cNvPr id="3" name="Text Placeholder 2"/>
          <p:cNvSpPr>
            <a:spLocks noGrp="1"/>
          </p:cNvSpPr>
          <p:nvPr>
            <p:ph type="body" idx="2"/>
          </p:nvPr>
        </p:nvSpPr>
        <p:spPr/>
        <p:txBody>
          <a:bodyPr>
            <a:normAutofit fontScale="85000" lnSpcReduction="20000"/>
          </a:bodyPr>
          <a:lstStyle/>
          <a:p>
            <a:r>
              <a:rPr lang="en-US" dirty="0" smtClean="0"/>
              <a:t>lprbscsm scsm1540</a:t>
            </a:r>
            <a:br>
              <a:rPr lang="en-US" dirty="0" smtClean="0"/>
            </a:br>
            <a:r>
              <a:rPr lang="en-US" dirty="0" smtClean="0">
                <a:hlinkClick r:id="rId2"/>
              </a:rPr>
              <a:t>http://hdl.loc.gov/loc.rbc/lprbscsm.scsm1540</a:t>
            </a:r>
            <a:endParaRPr lang="en-US" dirty="0" smtClean="0"/>
          </a:p>
          <a:p>
            <a:endParaRPr lang="en-US" dirty="0" smtClean="0"/>
          </a:p>
          <a:p>
            <a:endParaRPr lang="en-US" dirty="0" smtClean="0"/>
          </a:p>
          <a:p>
            <a:r>
              <a:rPr lang="en-US" dirty="0" smtClean="0"/>
              <a:t>Summary: Hollingsworth asked Deborah </a:t>
            </a:r>
            <a:r>
              <a:rPr lang="en-US" dirty="0" err="1" smtClean="0"/>
              <a:t>Ater</a:t>
            </a:r>
            <a:r>
              <a:rPr lang="en-US" dirty="0" smtClean="0"/>
              <a:t> to care for his sick wife at his home while he was away. Jacob </a:t>
            </a:r>
            <a:r>
              <a:rPr lang="en-US" dirty="0" err="1" smtClean="0"/>
              <a:t>Ater</a:t>
            </a:r>
            <a:r>
              <a:rPr lang="en-US" dirty="0" smtClean="0"/>
              <a:t> insisted that Deborah </a:t>
            </a:r>
            <a:r>
              <a:rPr lang="en-US" dirty="0" err="1" smtClean="0"/>
              <a:t>Ater</a:t>
            </a:r>
            <a:r>
              <a:rPr lang="en-US" dirty="0" smtClean="0"/>
              <a:t> leave town with him, and when she refused, Jacob </a:t>
            </a:r>
            <a:r>
              <a:rPr lang="en-US" dirty="0" err="1" smtClean="0"/>
              <a:t>Ater</a:t>
            </a:r>
            <a:r>
              <a:rPr lang="en-US" dirty="0" smtClean="0"/>
              <a:t> assaulted her. Hollingsworth intervened, he and Jacob </a:t>
            </a:r>
            <a:r>
              <a:rPr lang="en-US" dirty="0" err="1" smtClean="0"/>
              <a:t>Ater</a:t>
            </a:r>
            <a:r>
              <a:rPr lang="en-US" dirty="0" smtClean="0"/>
              <a:t> began to fight, and Deborah </a:t>
            </a:r>
            <a:r>
              <a:rPr lang="en-US" dirty="0" err="1" smtClean="0"/>
              <a:t>Ater</a:t>
            </a:r>
            <a:r>
              <a:rPr lang="en-US" dirty="0" smtClean="0"/>
              <a:t> fled to another house. Hollingsworth again asked Deborah </a:t>
            </a:r>
            <a:r>
              <a:rPr lang="en-US" dirty="0" err="1" smtClean="0"/>
              <a:t>Ater</a:t>
            </a:r>
            <a:r>
              <a:rPr lang="en-US" dirty="0" smtClean="0"/>
              <a:t> to care for his wife, and as they were returning to Hollingsworth's house, Jacob </a:t>
            </a:r>
            <a:r>
              <a:rPr lang="en-US" dirty="0" err="1" smtClean="0"/>
              <a:t>Ater</a:t>
            </a:r>
            <a:r>
              <a:rPr lang="en-US" dirty="0" smtClean="0"/>
              <a:t> approached them "in a menacing attitude." Hollingsworth aimed a pistol at </a:t>
            </a:r>
            <a:r>
              <a:rPr lang="en-US" dirty="0" err="1" smtClean="0"/>
              <a:t>Ater</a:t>
            </a:r>
            <a:r>
              <a:rPr lang="en-US" dirty="0" smtClean="0"/>
              <a:t> and pulled the trigger, but the pistol did not fire. The state's attorney indicted Hollingsworth for assault with intent to commit bodily injury, and Hollingsworth retained Lincoln. The parties reached an agreement in which the state's attorney would cease prosecution and Hollingsworth would pay all costs, and the court dismissed the case.</a:t>
            </a:r>
          </a:p>
          <a:p>
            <a:r>
              <a:rPr lang="en-US" dirty="0" smtClean="0"/>
              <a:t/>
            </a:r>
            <a:br>
              <a:rPr lang="en-US" dirty="0" smtClean="0"/>
            </a:br>
            <a:endParaRPr lang="en-US" dirty="0"/>
          </a:p>
        </p:txBody>
      </p:sp>
      <p:pic>
        <p:nvPicPr>
          <p:cNvPr id="7" name="Content Placeholder 6" descr="001qCA6IXN4W.gif"/>
          <p:cNvPicPr>
            <a:picLocks noGrp="1" noChangeAspect="1"/>
          </p:cNvPicPr>
          <p:nvPr>
            <p:ph sz="half" idx="1"/>
          </p:nvPr>
        </p:nvPicPr>
        <p:blipFill>
          <a:blip r:embed="rId3" cstate="print"/>
          <a:stretch>
            <a:fillRect/>
          </a:stretch>
        </p:blipFill>
        <p:spPr>
          <a:xfrm>
            <a:off x="3657600" y="457200"/>
            <a:ext cx="5111750" cy="57390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Allen vs Illinois Central Railroad</a:t>
            </a:r>
            <a:endParaRPr lang="en-US" dirty="0"/>
          </a:p>
        </p:txBody>
      </p:sp>
      <p:sp>
        <p:nvSpPr>
          <p:cNvPr id="3" name="Text Placeholder 2"/>
          <p:cNvSpPr>
            <a:spLocks noGrp="1"/>
          </p:cNvSpPr>
          <p:nvPr>
            <p:ph type="body" idx="2"/>
          </p:nvPr>
        </p:nvSpPr>
        <p:spPr/>
        <p:txBody>
          <a:bodyPr/>
          <a:lstStyle/>
          <a:p>
            <a:r>
              <a:rPr lang="en-US" dirty="0" smtClean="0"/>
              <a:t>lprbscsm scsm1495</a:t>
            </a:r>
            <a:br>
              <a:rPr lang="en-US" dirty="0" smtClean="0"/>
            </a:br>
            <a:r>
              <a:rPr lang="en-US" dirty="0" smtClean="0">
                <a:hlinkClick r:id="rId2"/>
              </a:rPr>
              <a:t>http://hdl.loc.gov/loc.rbc/lprbscsm.scsm1495</a:t>
            </a:r>
            <a:endParaRPr lang="en-US" dirty="0" smtClean="0"/>
          </a:p>
          <a:p>
            <a:endParaRPr lang="en-US" dirty="0" smtClean="0"/>
          </a:p>
          <a:p>
            <a:r>
              <a:rPr lang="en-US" dirty="0" smtClean="0"/>
              <a:t>Summary: Allen sued the Illinois Central Railroad and requested $300 in damages. The railroad retained Lincoln, who demurred to Allen's declaration. The court sustained the demurrer and dismissed the case.</a:t>
            </a:r>
            <a:endParaRPr lang="en-US" dirty="0"/>
          </a:p>
        </p:txBody>
      </p:sp>
      <p:pic>
        <p:nvPicPr>
          <p:cNvPr id="9" name="Content Placeholder 8" descr="gchf.gif"/>
          <p:cNvPicPr>
            <a:picLocks noGrp="1" noChangeAspect="1"/>
          </p:cNvPicPr>
          <p:nvPr>
            <p:ph sz="half" idx="1"/>
          </p:nvPr>
        </p:nvPicPr>
        <p:blipFill>
          <a:blip r:embed="rId3" cstate="print"/>
          <a:stretch>
            <a:fillRect/>
          </a:stretch>
        </p:blipFill>
        <p:spPr>
          <a:xfrm>
            <a:off x="3575050" y="1273067"/>
            <a:ext cx="5111750" cy="385307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Grundy vs Grundy</a:t>
            </a:r>
            <a:endParaRPr lang="en-US" dirty="0"/>
          </a:p>
        </p:txBody>
      </p:sp>
      <p:sp>
        <p:nvSpPr>
          <p:cNvPr id="3" name="Text Placeholder 2"/>
          <p:cNvSpPr>
            <a:spLocks noGrp="1"/>
          </p:cNvSpPr>
          <p:nvPr>
            <p:ph type="body" idx="2"/>
          </p:nvPr>
        </p:nvSpPr>
        <p:spPr/>
        <p:txBody>
          <a:bodyPr>
            <a:normAutofit fontScale="92500" lnSpcReduction="20000"/>
          </a:bodyPr>
          <a:lstStyle/>
          <a:p>
            <a:r>
              <a:rPr lang="en-US" dirty="0" smtClean="0"/>
              <a:t>lprbscsm scsm1444</a:t>
            </a:r>
            <a:br>
              <a:rPr lang="en-US" dirty="0" smtClean="0"/>
            </a:br>
            <a:r>
              <a:rPr lang="en-US" dirty="0" smtClean="0">
                <a:hlinkClick r:id="rId2"/>
              </a:rPr>
              <a:t>http://hdl.loc.gov/loc.rbc/lprbscsm.scsm1444</a:t>
            </a:r>
            <a:endParaRPr lang="en-US" dirty="0" smtClean="0"/>
          </a:p>
          <a:p>
            <a:endParaRPr lang="en-US" dirty="0" smtClean="0"/>
          </a:p>
          <a:p>
            <a:r>
              <a:rPr lang="en-US" dirty="0" smtClean="0"/>
              <a:t>Summary: Joseph Gundy and John Gundy entered into the business of selling hogs and cattle in the fall of 1847, and decided to dissolve the partnership in December 1848. Joseph Gundy sued John Gundy in a chancery action to settle the partnership. Joseph Gundy also sued John Gundy in a separate common law action (Gundy v. Gundy). In this case, Joseph Gundy claimed that John Gundy owed him $200 for 1,000 bushels of corn; $200 for 110 hogs sold; and an additional amount for twenty-four steers. John Gundy retained Lincoln and answered that Joseph Gundy owed him money from the partnership and filed a cross-bill to obtain the sum. The parties reached a settlement in which the court ruled for Joseph Gundy and awarded $415.</a:t>
            </a:r>
            <a:endParaRPr lang="en-US" dirty="0"/>
          </a:p>
        </p:txBody>
      </p:sp>
      <p:pic>
        <p:nvPicPr>
          <p:cNvPr id="7" name="Content Placeholder 6" descr="Grundy.gif"/>
          <p:cNvPicPr>
            <a:picLocks noGrp="1" noChangeAspect="1"/>
          </p:cNvPicPr>
          <p:nvPr>
            <p:ph sz="half" idx="1"/>
          </p:nvPr>
        </p:nvPicPr>
        <p:blipFill>
          <a:blip r:embed="rId3" cstate="print"/>
          <a:stretch>
            <a:fillRect/>
          </a:stretch>
        </p:blipFill>
        <p:spPr>
          <a:xfrm>
            <a:off x="4153522" y="273050"/>
            <a:ext cx="3954806" cy="585311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Thorpe vs Thorpe</a:t>
            </a:r>
            <a:endParaRPr lang="en-US" dirty="0"/>
          </a:p>
        </p:txBody>
      </p:sp>
      <p:sp>
        <p:nvSpPr>
          <p:cNvPr id="3" name="Text Placeholder 2"/>
          <p:cNvSpPr>
            <a:spLocks noGrp="1"/>
          </p:cNvSpPr>
          <p:nvPr>
            <p:ph type="body" idx="2"/>
          </p:nvPr>
        </p:nvSpPr>
        <p:spPr/>
        <p:txBody>
          <a:bodyPr>
            <a:normAutofit fontScale="70000" lnSpcReduction="20000"/>
          </a:bodyPr>
          <a:lstStyle/>
          <a:p>
            <a:endParaRPr lang="en-US" dirty="0" smtClean="0"/>
          </a:p>
          <a:p>
            <a:r>
              <a:rPr lang="en-US" dirty="0" smtClean="0"/>
              <a:t>lprbscsm scsm1539</a:t>
            </a:r>
            <a:br>
              <a:rPr lang="en-US" dirty="0" smtClean="0"/>
            </a:br>
            <a:r>
              <a:rPr lang="en-US" dirty="0" smtClean="0">
                <a:hlinkClick r:id="rId2"/>
              </a:rPr>
              <a:t>http://hdl.loc.gov/loc.rbc/lprbscsm.scsm1539</a:t>
            </a:r>
            <a:endParaRPr lang="en-US" dirty="0" smtClean="0"/>
          </a:p>
          <a:p>
            <a:endParaRPr lang="en-US" dirty="0" smtClean="0"/>
          </a:p>
          <a:p>
            <a:r>
              <a:rPr lang="en-US" dirty="0" smtClean="0"/>
              <a:t>Summary: Eliza Thorpe retained Lincoln and Herndon and sued Moses Thorpe in the Piatt County Circuit Court for divorce on the grounds of adultery. Moses Thorpe requested a change of venue, and the court granted a change to the Menard County Circuit Court. Eliza charged that Moses had committed adultery with Emily Cox and entered a letter from Cox as evidence. Moses denied the charge and complained that his ungrateful wife had verbally abused him and schemed to drive him to divorce to obtain a large property settlement. He argued that she should be denied alimony because of that scheme. He also claimed that the neighborhood shunned her because of her unchaste and inebriate behavior. Moses presented witnesses, including his son from a previous marriage, to substantiate his allegations. Lincoln and Herndon countered by producing several witnesses, including the </a:t>
            </a:r>
            <a:r>
              <a:rPr lang="en-US" dirty="0" err="1" smtClean="0"/>
              <a:t>Thorpes</a:t>
            </a:r>
            <a:r>
              <a:rPr lang="en-US" dirty="0" smtClean="0"/>
              <a:t>' physician, who testified to Eliza's chaste and sober character. The court sustained Moses Thorpe's motion to strike the case from the docket and dismissed the case.</a:t>
            </a:r>
          </a:p>
          <a:p>
            <a:r>
              <a:rPr lang="en-US" dirty="0" smtClean="0"/>
              <a:t/>
            </a:r>
            <a:br>
              <a:rPr lang="en-US" dirty="0" smtClean="0"/>
            </a:br>
            <a:endParaRPr lang="en-US" dirty="0"/>
          </a:p>
        </p:txBody>
      </p:sp>
      <p:pic>
        <p:nvPicPr>
          <p:cNvPr id="5" name="Content Placeholder 4" descr="Thorpe.gif"/>
          <p:cNvPicPr>
            <a:picLocks noGrp="1" noChangeAspect="1"/>
          </p:cNvPicPr>
          <p:nvPr>
            <p:ph sz="half" idx="1"/>
          </p:nvPr>
        </p:nvPicPr>
        <p:blipFill>
          <a:blip r:embed="rId3" cstate="print"/>
          <a:stretch>
            <a:fillRect/>
          </a:stretch>
        </p:blipFill>
        <p:spPr>
          <a:xfrm>
            <a:off x="3575050" y="1445001"/>
            <a:ext cx="5111750" cy="350921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vs littler</a:t>
            </a:r>
            <a:endParaRPr lang="en-US" dirty="0"/>
          </a:p>
        </p:txBody>
      </p:sp>
      <p:sp>
        <p:nvSpPr>
          <p:cNvPr id="3" name="Text Placeholder 2"/>
          <p:cNvSpPr>
            <a:spLocks noGrp="1"/>
          </p:cNvSpPr>
          <p:nvPr>
            <p:ph type="body" idx="2"/>
          </p:nvPr>
        </p:nvSpPr>
        <p:spPr/>
        <p:txBody>
          <a:bodyPr/>
          <a:lstStyle/>
          <a:p>
            <a:r>
              <a:rPr lang="en-US" dirty="0" err="1" smtClean="0"/>
              <a:t>lprbscsm</a:t>
            </a:r>
            <a:r>
              <a:rPr lang="en-US" dirty="0" smtClean="0"/>
              <a:t> scsm1440</a:t>
            </a:r>
            <a:br>
              <a:rPr lang="en-US" dirty="0" smtClean="0"/>
            </a:br>
            <a:r>
              <a:rPr lang="en-US" dirty="0" smtClean="0">
                <a:hlinkClick r:id="rId2"/>
              </a:rPr>
              <a:t>http://</a:t>
            </a:r>
            <a:r>
              <a:rPr lang="en-US" dirty="0" smtClean="0">
                <a:hlinkClick r:id="rId2"/>
              </a:rPr>
              <a:t>hdl.loc.gov/loc.rbc/lprbscsm.scsm1440</a:t>
            </a:r>
            <a:endParaRPr lang="en-US" dirty="0" smtClean="0"/>
          </a:p>
          <a:p>
            <a:r>
              <a:rPr lang="en-US" dirty="0" smtClean="0"/>
              <a:t>Summary</a:t>
            </a:r>
            <a:r>
              <a:rPr lang="en-US" dirty="0" smtClean="0"/>
              <a:t>: Young sued Littler for $1,000 for assault and battery. The fight occurred on Young's property after Littler claimed that a hog belonged to him. Littler, represented by Lincoln, pleaded self-defense and claimed that Young had tried to assault him with a gun and a club. Young died, and his attorney abated the case.</a:t>
            </a:r>
            <a:endParaRPr lang="en-US" dirty="0"/>
          </a:p>
        </p:txBody>
      </p:sp>
      <p:pic>
        <p:nvPicPr>
          <p:cNvPr id="5" name="Content Placeholder 4" descr="Littler.gif"/>
          <p:cNvPicPr>
            <a:picLocks noGrp="1" noChangeAspect="1"/>
          </p:cNvPicPr>
          <p:nvPr>
            <p:ph sz="half" idx="1"/>
          </p:nvPr>
        </p:nvPicPr>
        <p:blipFill>
          <a:blip r:embed="rId3" cstate="print"/>
          <a:stretch>
            <a:fillRect/>
          </a:stretch>
        </p:blipFill>
        <p:spPr>
          <a:xfrm>
            <a:off x="4876800" y="1066800"/>
            <a:ext cx="2584450" cy="403174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TotalTime>
  <Words>54</Words>
  <Application>Microsoft Office PowerPoint</Application>
  <PresentationFormat>On-screen Show (4:3)</PresentationFormat>
  <Paragraphs>42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Lincoln laws</vt:lpstr>
      <vt:lpstr>Winser vs Wooster</vt:lpstr>
      <vt:lpstr>Opdycke vs Opdycke and Opdycke</vt:lpstr>
      <vt:lpstr>Knight Vs Carter</vt:lpstr>
      <vt:lpstr>People vs Hollingsworth</vt:lpstr>
      <vt:lpstr>Allen vs Illinois Central Railroad</vt:lpstr>
      <vt:lpstr>Grundy vs Grundy</vt:lpstr>
      <vt:lpstr>Thorpe vs Thorpe</vt:lpstr>
      <vt:lpstr>Young vs littler</vt:lpstr>
      <vt:lpstr>Smith vs Gaines</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laws</dc:title>
  <dc:creator>Windows User</dc:creator>
  <cp:lastModifiedBy>Windows User</cp:lastModifiedBy>
  <cp:revision>7</cp:revision>
  <dcterms:created xsi:type="dcterms:W3CDTF">2012-11-20T14:44:19Z</dcterms:created>
  <dcterms:modified xsi:type="dcterms:W3CDTF">2012-11-26T15:21:16Z</dcterms:modified>
</cp:coreProperties>
</file>