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89" autoAdjust="0"/>
    <p:restoredTop sz="86377" autoAdjust="0"/>
  </p:normalViewPr>
  <p:slideViewPr>
    <p:cSldViewPr>
      <p:cViewPr varScale="1">
        <p:scale>
          <a:sx n="91" d="100"/>
          <a:sy n="91" d="100"/>
        </p:scale>
        <p:origin x="-1644" y="-114"/>
      </p:cViewPr>
      <p:guideLst>
        <p:guide orient="horz" pos="2160"/>
        <p:guide pos="2880"/>
      </p:guideLst>
    </p:cSldViewPr>
  </p:slideViewPr>
  <p:outlineViewPr>
    <p:cViewPr>
      <p:scale>
        <a:sx n="33" d="100"/>
        <a:sy n="33" d="100"/>
      </p:scale>
      <p:origin x="210" y="11704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6D33DADC-9383-47FE-B414-4B21C1060C7A}" type="datetimeFigureOut">
              <a:rPr lang="en-US" smtClean="0"/>
              <a:pPr/>
              <a:t>11/27/2012</a:t>
            </a:fld>
            <a:endParaRPr lang="en-US"/>
          </a:p>
        </p:txBody>
      </p:sp>
      <p:sp>
        <p:nvSpPr>
          <p:cNvPr id="16" name="Slide Number Placeholder 15"/>
          <p:cNvSpPr>
            <a:spLocks noGrp="1"/>
          </p:cNvSpPr>
          <p:nvPr>
            <p:ph type="sldNum" sz="quarter" idx="11"/>
          </p:nvPr>
        </p:nvSpPr>
        <p:spPr/>
        <p:txBody>
          <a:bodyPr/>
          <a:lstStyle/>
          <a:p>
            <a:fld id="{28D6045C-8CD2-440D-AA71-E1BFF2800B5E}"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33DADC-9383-47FE-B414-4B21C1060C7A}"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6045C-8CD2-440D-AA71-E1BFF2800B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33DADC-9383-47FE-B414-4B21C1060C7A}"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6045C-8CD2-440D-AA71-E1BFF2800B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6D33DADC-9383-47FE-B414-4B21C1060C7A}" type="datetimeFigureOut">
              <a:rPr lang="en-US" smtClean="0"/>
              <a:pPr/>
              <a:t>11/27/2012</a:t>
            </a:fld>
            <a:endParaRPr lang="en-US"/>
          </a:p>
        </p:txBody>
      </p:sp>
      <p:sp>
        <p:nvSpPr>
          <p:cNvPr id="15" name="Slide Number Placeholder 14"/>
          <p:cNvSpPr>
            <a:spLocks noGrp="1"/>
          </p:cNvSpPr>
          <p:nvPr>
            <p:ph type="sldNum" sz="quarter" idx="15"/>
          </p:nvPr>
        </p:nvSpPr>
        <p:spPr/>
        <p:txBody>
          <a:bodyPr/>
          <a:lstStyle>
            <a:lvl1pPr algn="ctr">
              <a:defRPr/>
            </a:lvl1pPr>
          </a:lstStyle>
          <a:p>
            <a:fld id="{28D6045C-8CD2-440D-AA71-E1BFF2800B5E}"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D33DADC-9383-47FE-B414-4B21C1060C7A}"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6045C-8CD2-440D-AA71-E1BFF2800B5E}"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D33DADC-9383-47FE-B414-4B21C1060C7A}" type="datetimeFigureOut">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6045C-8CD2-440D-AA71-E1BFF2800B5E}"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28D6045C-8CD2-440D-AA71-E1BFF2800B5E}"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6D33DADC-9383-47FE-B414-4B21C1060C7A}" type="datetimeFigureOut">
              <a:rPr lang="en-US" smtClean="0"/>
              <a:pPr/>
              <a:t>11/27/2012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D33DADC-9383-47FE-B414-4B21C1060C7A}" type="datetimeFigureOut">
              <a:rPr lang="en-US" smtClean="0"/>
              <a:pPr/>
              <a:t>11/27/2012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D6045C-8CD2-440D-AA71-E1BFF2800B5E}"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33DADC-9383-47FE-B414-4B21C1060C7A}" type="datetimeFigureOut">
              <a:rPr lang="en-US" smtClean="0"/>
              <a:pPr/>
              <a:t>11/27/2012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D6045C-8CD2-440D-AA71-E1BFF2800B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6D33DADC-9383-47FE-B414-4B21C1060C7A}" type="datetimeFigureOut">
              <a:rPr lang="en-US" smtClean="0"/>
              <a:pPr/>
              <a:t>11/27/2012</a:t>
            </a:fld>
            <a:endParaRPr lang="en-US"/>
          </a:p>
        </p:txBody>
      </p:sp>
      <p:sp>
        <p:nvSpPr>
          <p:cNvPr id="9" name="Slide Number Placeholder 8"/>
          <p:cNvSpPr>
            <a:spLocks noGrp="1"/>
          </p:cNvSpPr>
          <p:nvPr>
            <p:ph type="sldNum" sz="quarter" idx="15"/>
          </p:nvPr>
        </p:nvSpPr>
        <p:spPr/>
        <p:txBody>
          <a:bodyPr/>
          <a:lstStyle/>
          <a:p>
            <a:fld id="{28D6045C-8CD2-440D-AA71-E1BFF2800B5E}"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6D33DADC-9383-47FE-B414-4B21C1060C7A}" type="datetimeFigureOut">
              <a:rPr lang="en-US" smtClean="0"/>
              <a:pPr/>
              <a:t>11/27/2012</a:t>
            </a:fld>
            <a:endParaRPr lang="en-US"/>
          </a:p>
        </p:txBody>
      </p:sp>
      <p:sp>
        <p:nvSpPr>
          <p:cNvPr id="9" name="Slide Number Placeholder 8"/>
          <p:cNvSpPr>
            <a:spLocks noGrp="1"/>
          </p:cNvSpPr>
          <p:nvPr>
            <p:ph type="sldNum" sz="quarter" idx="11"/>
          </p:nvPr>
        </p:nvSpPr>
        <p:spPr/>
        <p:txBody>
          <a:bodyPr/>
          <a:lstStyle/>
          <a:p>
            <a:fld id="{28D6045C-8CD2-440D-AA71-E1BFF2800B5E}"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D33DADC-9383-47FE-B414-4B21C1060C7A}" type="datetimeFigureOut">
              <a:rPr lang="en-US" smtClean="0"/>
              <a:pPr/>
              <a:t>11/27/2012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8D6045C-8CD2-440D-AA71-E1BFF2800B5E}"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9.jpeg"/><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hyperlink" Target="http://www.loc.gov/pictures/item/2008680913/" TargetMode="External"/><Relationship Id="rId5" Type="http://schemas.openxmlformats.org/officeDocument/2006/relationships/image" Target="../media/image8.jpeg"/><Relationship Id="rId4" Type="http://schemas.openxmlformats.org/officeDocument/2006/relationships/hyperlink" Target="http://www.loc.gov/pictures/resource/cph.3g02439/?co=da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hdl.loc.gov/loc.pnp/cph.3a12905" TargetMode="External"/><Relationship Id="rId13"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2.jpeg"/><Relationship Id="rId12" Type="http://schemas.openxmlformats.org/officeDocument/2006/relationships/hyperlink" Target="http://www.loc.gov/pictures/item/00652044/" TargetMode="External"/><Relationship Id="rId2" Type="http://schemas.openxmlformats.org/officeDocument/2006/relationships/hyperlink" Target="http://hdl.loc.gov/loc.pnp/pp" TargetMode="External"/><Relationship Id="rId1" Type="http://schemas.openxmlformats.org/officeDocument/2006/relationships/slideLayout" Target="../slideLayouts/slideLayout7.xml"/><Relationship Id="rId6" Type="http://schemas.openxmlformats.org/officeDocument/2006/relationships/hyperlink" Target="http://www.loc.gov/pictures/item/90712467/" TargetMode="External"/><Relationship Id="rId11" Type="http://schemas.openxmlformats.org/officeDocument/2006/relationships/image" Target="../media/image14.jpeg"/><Relationship Id="rId5" Type="http://schemas.openxmlformats.org/officeDocument/2006/relationships/image" Target="../media/image11.jpeg"/><Relationship Id="rId10" Type="http://schemas.openxmlformats.org/officeDocument/2006/relationships/hyperlink" Target="http://www.loc.gov/pictures/item/il0202.photos.064076p/resource/" TargetMode="External"/><Relationship Id="rId4" Type="http://schemas.openxmlformats.org/officeDocument/2006/relationships/hyperlink" Target="http://hdl.loc.gov/loc.pnp/cph.3g01835" TargetMode="External"/><Relationship Id="rId9" Type="http://schemas.openxmlformats.org/officeDocument/2006/relationships/image" Target="../media/image13.jpeg"/></Relationships>
</file>

<file path=ppt/slides/_rels/slide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latin typeface="Algerian" pitchFamily="82" charset="0"/>
              </a:rPr>
              <a:t>A presentation of Abraham Lincoln, as a lawyer. First hand sources from the Library of Congress.</a:t>
            </a:r>
            <a:endParaRPr lang="en-US" dirty="0">
              <a:latin typeface="Algerian" pitchFamily="82" charset="0"/>
            </a:endParaRPr>
          </a:p>
        </p:txBody>
      </p:sp>
      <p:sp>
        <p:nvSpPr>
          <p:cNvPr id="2" name="Title 1"/>
          <p:cNvSpPr>
            <a:spLocks noGrp="1"/>
          </p:cNvSpPr>
          <p:nvPr>
            <p:ph type="ctrTitle"/>
          </p:nvPr>
        </p:nvSpPr>
        <p:spPr/>
        <p:txBody>
          <a:bodyPr/>
          <a:lstStyle/>
          <a:p>
            <a:r>
              <a:rPr lang="en-US" dirty="0" smtClean="0">
                <a:latin typeface="Algerian" pitchFamily="82" charset="0"/>
              </a:rPr>
              <a:t>Lincoln the Lawyer</a:t>
            </a:r>
            <a:endParaRPr lang="en-US" dirty="0">
              <a:latin typeface="Algerian" pitchFamily="82" charset="0"/>
            </a:endParaRPr>
          </a:p>
        </p:txBody>
      </p:sp>
      <p:sp>
        <p:nvSpPr>
          <p:cNvPr id="6" name="TextBox 5"/>
          <p:cNvSpPr txBox="1"/>
          <p:nvPr/>
        </p:nvSpPr>
        <p:spPr>
          <a:xfrm>
            <a:off x="6096000" y="6019800"/>
            <a:ext cx="2590800" cy="369332"/>
          </a:xfrm>
          <a:prstGeom prst="rect">
            <a:avLst/>
          </a:prstGeom>
          <a:noFill/>
        </p:spPr>
        <p:txBody>
          <a:bodyPr wrap="square" rtlCol="0">
            <a:spAutoFit/>
          </a:bodyPr>
          <a:lstStyle/>
          <a:p>
            <a:r>
              <a:rPr lang="en-US" dirty="0" smtClean="0">
                <a:latin typeface="Algerian" pitchFamily="82" charset="0"/>
              </a:rPr>
              <a:t>Emily Bassett</a:t>
            </a:r>
            <a:endParaRPr lang="en-US" dirty="0">
              <a:latin typeface="Algerian"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38600" y="1524000"/>
            <a:ext cx="4648200" cy="4572000"/>
          </a:xfrm>
        </p:spPr>
        <p:txBody>
          <a:bodyPr>
            <a:normAutofit fontScale="47500" lnSpcReduction="20000"/>
          </a:bodyPr>
          <a:lstStyle/>
          <a:p>
            <a:pPr>
              <a:buNone/>
            </a:pPr>
            <a:r>
              <a:rPr lang="en-US" dirty="0" smtClean="0">
                <a:solidFill>
                  <a:schemeClr val="tx2"/>
                </a:solidFill>
                <a:latin typeface="Algerian" pitchFamily="82" charset="0"/>
              </a:rPr>
              <a:t>Pleas in Pearl &amp; Pearl v. Graham et al, [Law papers].</a:t>
            </a:r>
            <a:br>
              <a:rPr lang="en-US" dirty="0" smtClean="0">
                <a:solidFill>
                  <a:schemeClr val="tx2"/>
                </a:solidFill>
                <a:latin typeface="Algerian" pitchFamily="82" charset="0"/>
              </a:rPr>
            </a:br>
            <a:r>
              <a:rPr lang="en-US" dirty="0" smtClean="0">
                <a:solidFill>
                  <a:schemeClr val="tx2"/>
                </a:solidFill>
                <a:latin typeface="Algerian" pitchFamily="82" charset="0"/>
              </a:rPr>
              <a:t>(Lincoln’s writing)</a:t>
            </a:r>
            <a:br>
              <a:rPr lang="en-US" dirty="0" smtClean="0">
                <a:solidFill>
                  <a:schemeClr val="tx2"/>
                </a:solidFill>
                <a:latin typeface="Algerian" pitchFamily="82" charset="0"/>
              </a:rPr>
            </a:br>
            <a:r>
              <a:rPr lang="en-US" dirty="0" smtClean="0">
                <a:solidFill>
                  <a:schemeClr val="tx2"/>
                </a:solidFill>
                <a:latin typeface="Algerian" pitchFamily="82" charset="0"/>
              </a:rPr>
              <a:t>Summary: Graham and twenty other men broke into a grocery store owned by Frederick Pearl and Sylvester Pearl and destroyed everything, including large amounts of liquor. Pearl and Pearl sued them in an action of trespass and requested $5,000 in damages. Graham retained Lincoln and pleaded not guilty because the grocery was actually a disorderly house where "drunkenness, idleness, quarrelling, profane swearing, obscenity, and other offensive acts" occurred. Graham and the other defendants claimed that they were peaceful citizens who became annoyed at the public nuisance and destroyed the liquor to stop the problem. Pearl and Pearl motioned for a change of venue, and the case moved to the Woodford County Circuit Court. Once in Woodford County, Lincoln motioned the court to change the venue again, and the case returned to the Tazewell County Circuit Court. Pearl and Pearl decided not to prosecute four defendants. The jury found eleven defendants not guilty, six defendants guilty, and awarded Pearl and Pearl $50 in damages. Lincoln received $25 for defending this suit and the criminal suit (People v. </a:t>
            </a:r>
            <a:r>
              <a:rPr lang="en-US" dirty="0" err="1" smtClean="0">
                <a:solidFill>
                  <a:schemeClr val="tx2"/>
                </a:solidFill>
                <a:latin typeface="Algerian" pitchFamily="82" charset="0"/>
              </a:rPr>
              <a:t>Sickler</a:t>
            </a:r>
            <a:r>
              <a:rPr lang="en-US" dirty="0" smtClean="0">
                <a:solidFill>
                  <a:schemeClr val="tx2"/>
                </a:solidFill>
                <a:latin typeface="Algerian" pitchFamily="82" charset="0"/>
              </a:rPr>
              <a:t> et al.).</a:t>
            </a:r>
            <a:br>
              <a:rPr lang="en-US" dirty="0" smtClean="0">
                <a:solidFill>
                  <a:schemeClr val="tx2"/>
                </a:solidFill>
                <a:latin typeface="Algerian" pitchFamily="82" charset="0"/>
              </a:rPr>
            </a:br>
            <a:r>
              <a:rPr lang="en-US" dirty="0" err="1" smtClean="0">
                <a:solidFill>
                  <a:schemeClr val="tx2"/>
                </a:solidFill>
                <a:latin typeface="Algerian" pitchFamily="82" charset="0"/>
              </a:rPr>
              <a:t>lprbscsm</a:t>
            </a:r>
            <a:r>
              <a:rPr lang="en-US" dirty="0" smtClean="0">
                <a:solidFill>
                  <a:schemeClr val="tx2"/>
                </a:solidFill>
                <a:latin typeface="Algerian" pitchFamily="82" charset="0"/>
              </a:rPr>
              <a:t> scsm1571</a:t>
            </a:r>
            <a:br>
              <a:rPr lang="en-US" dirty="0" smtClean="0">
                <a:solidFill>
                  <a:schemeClr val="tx2"/>
                </a:solidFill>
                <a:latin typeface="Algerian" pitchFamily="82" charset="0"/>
              </a:rPr>
            </a:br>
            <a:r>
              <a:rPr lang="en-US" dirty="0" smtClean="0">
                <a:solidFill>
                  <a:schemeClr val="tx2"/>
                </a:solidFill>
                <a:latin typeface="Algerian" pitchFamily="82" charset="0"/>
              </a:rPr>
              <a:t>http://hdl.loc.gov/loc.</a:t>
            </a:r>
            <a:endParaRPr lang="en-US" dirty="0">
              <a:solidFill>
                <a:schemeClr val="tx2"/>
              </a:solidFill>
              <a:latin typeface="Algerian" pitchFamily="82" charset="0"/>
            </a:endParaRPr>
          </a:p>
        </p:txBody>
      </p:sp>
      <p:sp>
        <p:nvSpPr>
          <p:cNvPr id="3" name="Title 2"/>
          <p:cNvSpPr>
            <a:spLocks noGrp="1"/>
          </p:cNvSpPr>
          <p:nvPr>
            <p:ph type="title"/>
          </p:nvPr>
        </p:nvSpPr>
        <p:spPr/>
        <p:txBody>
          <a:bodyPr/>
          <a:lstStyle/>
          <a:p>
            <a:pPr algn="ctr"/>
            <a:r>
              <a:rPr lang="en-US" dirty="0" smtClean="0">
                <a:solidFill>
                  <a:schemeClr val="bg2">
                    <a:lumMod val="75000"/>
                  </a:schemeClr>
                </a:solidFill>
                <a:latin typeface="Algerian" pitchFamily="82" charset="0"/>
                <a:cs typeface="David" pitchFamily="34" charset="-79"/>
              </a:rPr>
              <a:t>CASE 1</a:t>
            </a:r>
            <a:endParaRPr lang="en-US" dirty="0">
              <a:solidFill>
                <a:schemeClr val="bg2">
                  <a:lumMod val="75000"/>
                </a:schemeClr>
              </a:solidFill>
              <a:latin typeface="Algerian" pitchFamily="82" charset="0"/>
              <a:cs typeface="David" pitchFamily="34" charset="-79"/>
            </a:endParaRPr>
          </a:p>
        </p:txBody>
      </p:sp>
      <p:sp>
        <p:nvSpPr>
          <p:cNvPr id="4" name="Rectangle 3"/>
          <p:cNvSpPr/>
          <p:nvPr/>
        </p:nvSpPr>
        <p:spPr>
          <a:xfrm>
            <a:off x="1752600" y="2514600"/>
            <a:ext cx="242374" cy="369332"/>
          </a:xfrm>
          <a:prstGeom prst="rect">
            <a:avLst/>
          </a:prstGeom>
        </p:spPr>
        <p:txBody>
          <a:bodyPr wrap="none">
            <a:spAutoFit/>
          </a:bodyPr>
          <a:lstStyle/>
          <a:p>
            <a:r>
              <a:rPr lang="en-US" dirty="0" smtClean="0"/>
              <a:t> </a:t>
            </a:r>
            <a:endParaRPr lang="en-US" dirty="0"/>
          </a:p>
        </p:txBody>
      </p:sp>
      <p:sp>
        <p:nvSpPr>
          <p:cNvPr id="5" name="Rectangle 4"/>
          <p:cNvSpPr/>
          <p:nvPr/>
        </p:nvSpPr>
        <p:spPr>
          <a:xfrm>
            <a:off x="4450813" y="3244334"/>
            <a:ext cx="242374" cy="369332"/>
          </a:xfrm>
          <a:prstGeom prst="rect">
            <a:avLst/>
          </a:prstGeom>
        </p:spPr>
        <p:txBody>
          <a:bodyPr wrap="none">
            <a:spAutoFit/>
          </a:bodyPr>
          <a:lstStyle/>
          <a:p>
            <a:r>
              <a:rPr lang="en-US" dirty="0" smtClean="0"/>
              <a:t> </a:t>
            </a:r>
            <a:endParaRPr lang="en-US" dirty="0"/>
          </a:p>
        </p:txBody>
      </p:sp>
      <p:sp>
        <p:nvSpPr>
          <p:cNvPr id="6" name="Rectangle 5"/>
          <p:cNvSpPr/>
          <p:nvPr/>
        </p:nvSpPr>
        <p:spPr>
          <a:xfrm>
            <a:off x="4450813" y="3244334"/>
            <a:ext cx="242374" cy="369332"/>
          </a:xfrm>
          <a:prstGeom prst="rect">
            <a:avLst/>
          </a:prstGeom>
        </p:spPr>
        <p:txBody>
          <a:bodyPr wrap="none">
            <a:spAutoFit/>
          </a:bodyPr>
          <a:lstStyle/>
          <a:p>
            <a:r>
              <a:rPr lang="en-US" dirty="0" smtClean="0"/>
              <a:t> </a:t>
            </a:r>
            <a:endParaRPr lang="en-US" dirty="0"/>
          </a:p>
        </p:txBody>
      </p:sp>
      <p:pic>
        <p:nvPicPr>
          <p:cNvPr id="5122" name="Picture 2" descr="thumbnail"/>
          <p:cNvPicPr>
            <a:picLocks noChangeAspect="1" noChangeArrowheads="1"/>
          </p:cNvPicPr>
          <p:nvPr/>
        </p:nvPicPr>
        <p:blipFill>
          <a:blip r:embed="rId2" cstate="print"/>
          <a:srcRect/>
          <a:stretch>
            <a:fillRect/>
          </a:stretch>
        </p:blipFill>
        <p:spPr bwMode="auto">
          <a:xfrm>
            <a:off x="762000" y="1371600"/>
            <a:ext cx="3047999" cy="4876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14800" y="1524000"/>
            <a:ext cx="4572000" cy="4572000"/>
          </a:xfrm>
        </p:spPr>
        <p:txBody>
          <a:bodyPr>
            <a:normAutofit fontScale="55000" lnSpcReduction="20000"/>
          </a:bodyPr>
          <a:lstStyle/>
          <a:p>
            <a:pPr>
              <a:buNone/>
            </a:pPr>
            <a:r>
              <a:rPr lang="en-US" dirty="0" smtClean="0">
                <a:solidFill>
                  <a:schemeClr val="tx2"/>
                </a:solidFill>
                <a:latin typeface="Algerian" pitchFamily="82" charset="0"/>
              </a:rPr>
              <a:t>Gundy vs. Gundy, [Law papers].</a:t>
            </a:r>
          </a:p>
          <a:p>
            <a:pPr>
              <a:buNone/>
            </a:pPr>
            <a:r>
              <a:rPr lang="en-US" dirty="0" smtClean="0">
                <a:solidFill>
                  <a:schemeClr val="tx2"/>
                </a:solidFill>
                <a:latin typeface="Algerian" pitchFamily="82" charset="0"/>
              </a:rPr>
              <a:t>10/24/18?</a:t>
            </a:r>
          </a:p>
          <a:p>
            <a:pPr>
              <a:buNone/>
            </a:pPr>
            <a:r>
              <a:rPr lang="en-US" dirty="0" smtClean="0">
                <a:solidFill>
                  <a:schemeClr val="tx2"/>
                </a:solidFill>
                <a:latin typeface="Algerian" pitchFamily="82" charset="0"/>
              </a:rPr>
              <a:t>Vermilion County, Illinois</a:t>
            </a:r>
          </a:p>
          <a:p>
            <a:pPr>
              <a:buNone/>
            </a:pPr>
            <a:r>
              <a:rPr lang="en-US" dirty="0" smtClean="0">
                <a:solidFill>
                  <a:schemeClr val="tx2"/>
                </a:solidFill>
                <a:latin typeface="Algerian" pitchFamily="82" charset="0"/>
              </a:rPr>
              <a:t>Summary: Joseph Gundy and John Gundy entered into the business of selling hogs and cattle in the fall of 1847, and decided to dissolve the partnership in December 1848. Joseph Gundy sued John Gundy in a chancery action to settle the partnership. Joseph Gundy also sued John Gundy in a separate common law action (Gundy v. Gundy). In this case, Joseph Gundy claimed that John Gundy owed him $200 for 1,000 bushels of corn; $200 for 110 hogs sold; and an additional amount for twenty-four steers. John Gundy retained Lincoln and answered that Joseph Gundy owed him money from the partnership and filed a cross-bill to obtain the sum. The parties reached a settlement in which the court ruled for Joseph Gundy and awarded $415.</a:t>
            </a:r>
          </a:p>
          <a:p>
            <a:pPr>
              <a:buNone/>
            </a:pPr>
            <a:r>
              <a:rPr lang="en-US" dirty="0" err="1" smtClean="0">
                <a:solidFill>
                  <a:schemeClr val="tx2"/>
                </a:solidFill>
                <a:latin typeface="Algerian" pitchFamily="82" charset="0"/>
              </a:rPr>
              <a:t>lprbscsm</a:t>
            </a:r>
            <a:r>
              <a:rPr lang="en-US" dirty="0" smtClean="0">
                <a:solidFill>
                  <a:schemeClr val="tx2"/>
                </a:solidFill>
                <a:latin typeface="Algerian" pitchFamily="82" charset="0"/>
              </a:rPr>
              <a:t> scsm1444</a:t>
            </a:r>
          </a:p>
          <a:p>
            <a:pPr>
              <a:buNone/>
            </a:pPr>
            <a:r>
              <a:rPr lang="en-US" dirty="0" smtClean="0">
                <a:solidFill>
                  <a:schemeClr val="tx2"/>
                </a:solidFill>
                <a:latin typeface="Algerian" pitchFamily="82" charset="0"/>
              </a:rPr>
              <a:t>http://hdl.loc.gov/loc.rbc/lprbscsm.scsm1444</a:t>
            </a:r>
            <a:endParaRPr lang="en-US" dirty="0">
              <a:solidFill>
                <a:schemeClr val="tx2"/>
              </a:solidFill>
              <a:latin typeface="Algerian" pitchFamily="82" charset="0"/>
            </a:endParaRPr>
          </a:p>
        </p:txBody>
      </p:sp>
      <p:sp>
        <p:nvSpPr>
          <p:cNvPr id="3" name="Title 2"/>
          <p:cNvSpPr>
            <a:spLocks noGrp="1"/>
          </p:cNvSpPr>
          <p:nvPr>
            <p:ph type="title"/>
          </p:nvPr>
        </p:nvSpPr>
        <p:spPr/>
        <p:txBody>
          <a:bodyPr/>
          <a:lstStyle/>
          <a:p>
            <a:pPr algn="ctr"/>
            <a:r>
              <a:rPr lang="en-US" dirty="0" smtClean="0">
                <a:solidFill>
                  <a:schemeClr val="bg2">
                    <a:lumMod val="75000"/>
                  </a:schemeClr>
                </a:solidFill>
                <a:latin typeface="Algerian" pitchFamily="82" charset="0"/>
              </a:rPr>
              <a:t>CASE 2</a:t>
            </a:r>
            <a:endParaRPr lang="en-US" dirty="0">
              <a:solidFill>
                <a:schemeClr val="bg2">
                  <a:lumMod val="75000"/>
                </a:schemeClr>
              </a:solidFill>
              <a:latin typeface="Algerian" pitchFamily="82" charset="0"/>
            </a:endParaRPr>
          </a:p>
        </p:txBody>
      </p:sp>
      <p:pic>
        <p:nvPicPr>
          <p:cNvPr id="4098" name="Picture 2" descr="thumbnail"/>
          <p:cNvPicPr>
            <a:picLocks noChangeAspect="1" noChangeArrowheads="1"/>
          </p:cNvPicPr>
          <p:nvPr/>
        </p:nvPicPr>
        <p:blipFill>
          <a:blip r:embed="rId2" cstate="print"/>
          <a:srcRect/>
          <a:stretch>
            <a:fillRect/>
          </a:stretch>
        </p:blipFill>
        <p:spPr bwMode="auto">
          <a:xfrm>
            <a:off x="533400" y="1371600"/>
            <a:ext cx="3192162" cy="47244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95800" y="1524000"/>
            <a:ext cx="4191000" cy="4572000"/>
          </a:xfrm>
        </p:spPr>
        <p:txBody>
          <a:bodyPr>
            <a:normAutofit fontScale="62500" lnSpcReduction="20000"/>
          </a:bodyPr>
          <a:lstStyle/>
          <a:p>
            <a:pPr>
              <a:buNone/>
            </a:pPr>
            <a:r>
              <a:rPr lang="en-US" dirty="0" smtClean="0">
                <a:solidFill>
                  <a:schemeClr val="tx2"/>
                </a:solidFill>
                <a:latin typeface="Algerian" pitchFamily="82" charset="0"/>
              </a:rPr>
              <a:t>May 18, 1842</a:t>
            </a:r>
            <a:br>
              <a:rPr lang="en-US" dirty="0" smtClean="0">
                <a:solidFill>
                  <a:schemeClr val="tx2"/>
                </a:solidFill>
                <a:latin typeface="Algerian" pitchFamily="82" charset="0"/>
              </a:rPr>
            </a:br>
            <a:r>
              <a:rPr lang="en-US" dirty="0" smtClean="0">
                <a:solidFill>
                  <a:schemeClr val="tx2"/>
                </a:solidFill>
                <a:latin typeface="Algerian" pitchFamily="82" charset="0"/>
              </a:rPr>
              <a:t>Summary: In 1840, A. Cameron and Company had received a $2,548.95 judgment against Williams, but the sheriff found no property upon which to execute the judgment. A. Cameron and Co. then sued Williams and twenty-five others, charging that Williams had fraudulently concealed his property by establishing trusts with the other defendants. The court ruled for A. Cameron and Co. and garnished the defendants' funds to pay the original judgment. Lincoln represented the defendants.</a:t>
            </a:r>
            <a:br>
              <a:rPr lang="en-US" dirty="0" smtClean="0">
                <a:solidFill>
                  <a:schemeClr val="tx2"/>
                </a:solidFill>
                <a:latin typeface="Algerian" pitchFamily="82" charset="0"/>
              </a:rPr>
            </a:br>
            <a:r>
              <a:rPr lang="en-US" dirty="0" err="1" smtClean="0">
                <a:solidFill>
                  <a:schemeClr val="tx2"/>
                </a:solidFill>
                <a:latin typeface="Algerian" pitchFamily="82" charset="0"/>
              </a:rPr>
              <a:t>lprbscsm</a:t>
            </a:r>
            <a:r>
              <a:rPr lang="en-US" dirty="0" smtClean="0">
                <a:solidFill>
                  <a:schemeClr val="tx2"/>
                </a:solidFill>
                <a:latin typeface="Algerian" pitchFamily="82" charset="0"/>
              </a:rPr>
              <a:t> scsm1398</a:t>
            </a:r>
            <a:br>
              <a:rPr lang="en-US" dirty="0" smtClean="0">
                <a:solidFill>
                  <a:schemeClr val="tx2"/>
                </a:solidFill>
                <a:latin typeface="Algerian" pitchFamily="82" charset="0"/>
              </a:rPr>
            </a:br>
            <a:r>
              <a:rPr lang="en-US" dirty="0" smtClean="0">
                <a:solidFill>
                  <a:schemeClr val="tx2"/>
                </a:solidFill>
                <a:latin typeface="Algerian" pitchFamily="82" charset="0"/>
              </a:rPr>
              <a:t>http://hdl.loc.gov/loc.rbc/lprbscsm.scsm1398</a:t>
            </a:r>
            <a:endParaRPr lang="en-US" dirty="0">
              <a:solidFill>
                <a:schemeClr val="tx2"/>
              </a:solidFill>
              <a:latin typeface="Algerian" pitchFamily="82" charset="0"/>
            </a:endParaRPr>
          </a:p>
        </p:txBody>
      </p:sp>
      <p:sp>
        <p:nvSpPr>
          <p:cNvPr id="3" name="Title 2"/>
          <p:cNvSpPr>
            <a:spLocks noGrp="1"/>
          </p:cNvSpPr>
          <p:nvPr>
            <p:ph type="title"/>
          </p:nvPr>
        </p:nvSpPr>
        <p:spPr/>
        <p:txBody>
          <a:bodyPr/>
          <a:lstStyle/>
          <a:p>
            <a:pPr algn="ctr"/>
            <a:r>
              <a:rPr lang="en-US" dirty="0" smtClean="0">
                <a:solidFill>
                  <a:schemeClr val="bg2">
                    <a:lumMod val="75000"/>
                  </a:schemeClr>
                </a:solidFill>
                <a:latin typeface="Algerian" pitchFamily="82" charset="0"/>
              </a:rPr>
              <a:t>CASE 3</a:t>
            </a:r>
            <a:endParaRPr lang="en-US" dirty="0">
              <a:solidFill>
                <a:schemeClr val="bg2">
                  <a:lumMod val="75000"/>
                </a:schemeClr>
              </a:solidFill>
              <a:latin typeface="Algerian" pitchFamily="82" charset="0"/>
            </a:endParaRPr>
          </a:p>
        </p:txBody>
      </p:sp>
      <p:pic>
        <p:nvPicPr>
          <p:cNvPr id="3074" name="Picture 2" descr="thumbnail"/>
          <p:cNvPicPr>
            <a:picLocks noChangeAspect="1" noChangeArrowheads="1"/>
          </p:cNvPicPr>
          <p:nvPr/>
        </p:nvPicPr>
        <p:blipFill>
          <a:blip r:embed="rId2" cstate="print"/>
          <a:srcRect/>
          <a:stretch>
            <a:fillRect/>
          </a:stretch>
        </p:blipFill>
        <p:spPr bwMode="auto">
          <a:xfrm>
            <a:off x="1066800" y="1447800"/>
            <a:ext cx="3012929" cy="48006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990600"/>
            <a:ext cx="2286000" cy="1600438"/>
          </a:xfrm>
          <a:prstGeom prst="rect">
            <a:avLst/>
          </a:prstGeom>
          <a:noFill/>
        </p:spPr>
        <p:txBody>
          <a:bodyPr wrap="square" rtlCol="0">
            <a:spAutoFit/>
          </a:bodyPr>
          <a:lstStyle/>
          <a:p>
            <a:r>
              <a:rPr lang="en-US" sz="1400" dirty="0" smtClean="0">
                <a:ln w="12700">
                  <a:solidFill>
                    <a:schemeClr val="tx2">
                      <a:satMod val="155000"/>
                    </a:schemeClr>
                  </a:solidFill>
                  <a:prstDash val="solid"/>
                </a:ln>
                <a:solidFill>
                  <a:schemeClr val="tx2"/>
                </a:solidFill>
                <a:effectLst>
                  <a:outerShdw blurRad="38100" dist="38100" dir="2700000" algn="tl">
                    <a:srgbClr val="000000">
                      <a:alpha val="43137"/>
                    </a:srgbClr>
                  </a:outerShdw>
                </a:effectLst>
                <a:latin typeface="Algerian" pitchFamily="82" charset="0"/>
              </a:rPr>
              <a:t>A photo of a Young, Stressed </a:t>
            </a:r>
            <a:r>
              <a:rPr lang="en-US" sz="1400" dirty="0">
                <a:ln w="12700">
                  <a:solidFill>
                    <a:schemeClr val="tx2">
                      <a:satMod val="155000"/>
                    </a:schemeClr>
                  </a:solidFill>
                  <a:prstDash val="solid"/>
                </a:ln>
                <a:solidFill>
                  <a:schemeClr val="tx2"/>
                </a:solidFill>
                <a:effectLst>
                  <a:outerShdw blurRad="38100" dist="38100" dir="2700000" algn="tl">
                    <a:srgbClr val="000000">
                      <a:alpha val="43137"/>
                    </a:srgbClr>
                  </a:outerShdw>
                </a:effectLst>
                <a:latin typeface="Algerian" pitchFamily="82" charset="0"/>
              </a:rPr>
              <a:t>Lincoln</a:t>
            </a:r>
            <a:r>
              <a:rPr lang="en-US" sz="1400" dirty="0" smtClean="0">
                <a:ln w="12700">
                  <a:solidFill>
                    <a:schemeClr val="tx2">
                      <a:satMod val="155000"/>
                    </a:schemeClr>
                  </a:solidFill>
                  <a:prstDash val="solid"/>
                </a:ln>
                <a:solidFill>
                  <a:schemeClr val="tx2"/>
                </a:solidFill>
                <a:effectLst>
                  <a:outerShdw blurRad="38100" dist="38100" dir="2700000" algn="tl">
                    <a:srgbClr val="000000">
                      <a:alpha val="43137"/>
                    </a:srgbClr>
                  </a:outerShdw>
                </a:effectLst>
                <a:latin typeface="Algerian" pitchFamily="82" charset="0"/>
              </a:rPr>
              <a:t/>
            </a:r>
            <a:br>
              <a:rPr lang="en-US" sz="1400" dirty="0" smtClean="0">
                <a:ln w="12700">
                  <a:solidFill>
                    <a:schemeClr val="tx2">
                      <a:satMod val="155000"/>
                    </a:schemeClr>
                  </a:solidFill>
                  <a:prstDash val="solid"/>
                </a:ln>
                <a:solidFill>
                  <a:schemeClr val="tx2"/>
                </a:solidFill>
                <a:effectLst>
                  <a:outerShdw blurRad="38100" dist="38100" dir="2700000" algn="tl">
                    <a:srgbClr val="000000">
                      <a:alpha val="43137"/>
                    </a:srgbClr>
                  </a:outerShdw>
                </a:effectLst>
                <a:latin typeface="Algerian" pitchFamily="82" charset="0"/>
              </a:rPr>
            </a:br>
            <a:r>
              <a:rPr lang="en-US" sz="1400" dirty="0">
                <a:ln w="12700">
                  <a:solidFill>
                    <a:schemeClr val="tx2">
                      <a:satMod val="155000"/>
                    </a:schemeClr>
                  </a:solidFill>
                  <a:prstDash val="solid"/>
                </a:ln>
                <a:solidFill>
                  <a:schemeClr val="tx2"/>
                </a:solidFill>
                <a:effectLst>
                  <a:outerShdw blurRad="38100" dist="38100" dir="2700000" algn="tl">
                    <a:srgbClr val="000000">
                      <a:alpha val="43137"/>
                    </a:srgbClr>
                  </a:outerShdw>
                </a:effectLst>
                <a:latin typeface="Algerian" pitchFamily="82" charset="0"/>
              </a:rPr>
              <a:t>1865     </a:t>
            </a:r>
            <a:r>
              <a:rPr lang="en-US" sz="1400" dirty="0" smtClean="0">
                <a:ln w="12700">
                  <a:solidFill>
                    <a:schemeClr val="tx2">
                      <a:satMod val="155000"/>
                    </a:schemeClr>
                  </a:solidFill>
                  <a:prstDash val="solid"/>
                </a:ln>
                <a:solidFill>
                  <a:schemeClr val="tx2"/>
                </a:solidFill>
                <a:effectLst>
                  <a:outerShdw blurRad="38100" dist="38100" dir="2700000" algn="tl">
                    <a:srgbClr val="000000">
                      <a:alpha val="43137"/>
                    </a:srgbClr>
                  </a:outerShdw>
                </a:effectLst>
                <a:latin typeface="Algerian" pitchFamily="82" charset="0"/>
              </a:rPr>
              <a:t/>
            </a:r>
            <a:br>
              <a:rPr lang="en-US" sz="1400" dirty="0" smtClean="0">
                <a:ln w="12700">
                  <a:solidFill>
                    <a:schemeClr val="tx2">
                      <a:satMod val="155000"/>
                    </a:schemeClr>
                  </a:solidFill>
                  <a:prstDash val="solid"/>
                </a:ln>
                <a:solidFill>
                  <a:schemeClr val="tx2"/>
                </a:solidFill>
                <a:effectLst>
                  <a:outerShdw blurRad="38100" dist="38100" dir="2700000" algn="tl">
                    <a:srgbClr val="000000">
                      <a:alpha val="43137"/>
                    </a:srgbClr>
                  </a:outerShdw>
                </a:effectLst>
                <a:latin typeface="Algerian" pitchFamily="82" charset="0"/>
              </a:rPr>
            </a:br>
            <a:r>
              <a:rPr lang="en-US" sz="1400" dirty="0">
                <a:ln w="12700">
                  <a:solidFill>
                    <a:schemeClr val="tx2">
                      <a:satMod val="155000"/>
                    </a:schemeClr>
                  </a:solidFill>
                  <a:prstDash val="solid"/>
                </a:ln>
                <a:solidFill>
                  <a:schemeClr val="tx2"/>
                </a:solidFill>
                <a:effectLst>
                  <a:outerShdw blurRad="38100" dist="38100" dir="2700000" algn="tl">
                    <a:srgbClr val="000000">
                      <a:alpha val="43137"/>
                    </a:srgbClr>
                  </a:outerShdw>
                </a:effectLst>
                <a:latin typeface="Algerian" pitchFamily="82" charset="0"/>
              </a:rPr>
              <a:t>BIOG FILE - Lincoln, Abraham--Etch., engr. and wood engr.--Bust &lt;item&gt; [P&amp;P]</a:t>
            </a:r>
          </a:p>
        </p:txBody>
      </p:sp>
      <p:pic>
        <p:nvPicPr>
          <p:cNvPr id="2050" name="Picture 2" descr="b&amp;w film copy neg."/>
          <p:cNvPicPr>
            <a:picLocks noChangeAspect="1" noChangeArrowheads="1"/>
          </p:cNvPicPr>
          <p:nvPr/>
        </p:nvPicPr>
        <p:blipFill>
          <a:blip r:embed="rId2" cstate="print"/>
          <a:srcRect/>
          <a:stretch>
            <a:fillRect/>
          </a:stretch>
        </p:blipFill>
        <p:spPr bwMode="auto">
          <a:xfrm>
            <a:off x="685800" y="609600"/>
            <a:ext cx="1600200" cy="2000250"/>
          </a:xfrm>
          <a:prstGeom prst="rect">
            <a:avLst/>
          </a:prstGeom>
          <a:noFill/>
        </p:spPr>
      </p:pic>
      <p:sp>
        <p:nvSpPr>
          <p:cNvPr id="5" name="TextBox 4"/>
          <p:cNvSpPr txBox="1"/>
          <p:nvPr/>
        </p:nvSpPr>
        <p:spPr>
          <a:xfrm>
            <a:off x="7010400" y="685800"/>
            <a:ext cx="1295400" cy="2246769"/>
          </a:xfrm>
          <a:prstGeom prst="rect">
            <a:avLst/>
          </a:prstGeom>
          <a:noFill/>
        </p:spPr>
        <p:txBody>
          <a:bodyPr wrap="square" rtlCol="0">
            <a:spAutoFit/>
          </a:bodyPr>
          <a:lstStyle/>
          <a:p>
            <a:r>
              <a:rPr lang="en-US" sz="1400" dirty="0">
                <a:solidFill>
                  <a:schemeClr val="tx2"/>
                </a:solidFill>
                <a:latin typeface="Algerian" pitchFamily="82" charset="0"/>
              </a:rPr>
              <a:t>Young Lincoln </a:t>
            </a:r>
            <a:r>
              <a:rPr lang="en-US" sz="1400" dirty="0" smtClean="0">
                <a:solidFill>
                  <a:schemeClr val="tx2"/>
                </a:solidFill>
                <a:latin typeface="Algerian" pitchFamily="82" charset="0"/>
              </a:rPr>
              <a:t>loved having his picture taken</a:t>
            </a:r>
            <a:r>
              <a:rPr lang="en-US" sz="1400" dirty="0" smtClean="0">
                <a:solidFill>
                  <a:schemeClr val="tx2"/>
                </a:solidFill>
                <a:latin typeface="Algerian" pitchFamily="82" charset="0"/>
              </a:rPr>
              <a:t/>
            </a:r>
            <a:br>
              <a:rPr lang="en-US" sz="1400" dirty="0" smtClean="0">
                <a:solidFill>
                  <a:schemeClr val="tx2"/>
                </a:solidFill>
                <a:latin typeface="Algerian" pitchFamily="82" charset="0"/>
              </a:rPr>
            </a:br>
            <a:r>
              <a:rPr lang="en-US" sz="1400" dirty="0">
                <a:solidFill>
                  <a:schemeClr val="tx2"/>
                </a:solidFill>
                <a:latin typeface="Algerian" pitchFamily="82" charset="0"/>
              </a:rPr>
              <a:t>1857  </a:t>
            </a:r>
            <a:r>
              <a:rPr lang="en-US" sz="1400" dirty="0" smtClean="0">
                <a:solidFill>
                  <a:schemeClr val="tx2"/>
                </a:solidFill>
                <a:latin typeface="Algerian" pitchFamily="82" charset="0"/>
              </a:rPr>
              <a:t/>
            </a:r>
            <a:br>
              <a:rPr lang="en-US" sz="1400" dirty="0" smtClean="0">
                <a:solidFill>
                  <a:schemeClr val="tx2"/>
                </a:solidFill>
                <a:latin typeface="Algerian" pitchFamily="82" charset="0"/>
              </a:rPr>
            </a:br>
            <a:r>
              <a:rPr lang="en-US" sz="1400" dirty="0">
                <a:solidFill>
                  <a:schemeClr val="tx2"/>
                </a:solidFill>
                <a:latin typeface="Algerian" pitchFamily="82" charset="0"/>
              </a:rPr>
              <a:t>Illus. in E457.6 M58 [P&amp;P]</a:t>
            </a:r>
          </a:p>
        </p:txBody>
      </p:sp>
      <p:pic>
        <p:nvPicPr>
          <p:cNvPr id="2052" name="Picture 4" descr="digital file from b&amp;w film copy neg."/>
          <p:cNvPicPr>
            <a:picLocks noChangeAspect="1" noChangeArrowheads="1"/>
          </p:cNvPicPr>
          <p:nvPr/>
        </p:nvPicPr>
        <p:blipFill>
          <a:blip r:embed="rId3" cstate="print"/>
          <a:srcRect/>
          <a:stretch>
            <a:fillRect/>
          </a:stretch>
        </p:blipFill>
        <p:spPr bwMode="auto">
          <a:xfrm>
            <a:off x="5105400" y="609600"/>
            <a:ext cx="1389888" cy="1828800"/>
          </a:xfrm>
          <a:prstGeom prst="rect">
            <a:avLst/>
          </a:prstGeom>
          <a:noFill/>
        </p:spPr>
      </p:pic>
      <p:sp>
        <p:nvSpPr>
          <p:cNvPr id="7" name="TextBox 6"/>
          <p:cNvSpPr txBox="1"/>
          <p:nvPr/>
        </p:nvSpPr>
        <p:spPr>
          <a:xfrm>
            <a:off x="2667000" y="3124200"/>
            <a:ext cx="1600200" cy="3293209"/>
          </a:xfrm>
          <a:prstGeom prst="rect">
            <a:avLst/>
          </a:prstGeom>
          <a:noFill/>
        </p:spPr>
        <p:txBody>
          <a:bodyPr wrap="square" rtlCol="0">
            <a:spAutoFit/>
          </a:bodyPr>
          <a:lstStyle/>
          <a:p>
            <a:r>
              <a:rPr lang="en-US" sz="1600" dirty="0">
                <a:solidFill>
                  <a:schemeClr val="tx2"/>
                </a:solidFill>
                <a:latin typeface="Algerian" pitchFamily="82" charset="0"/>
              </a:rPr>
              <a:t>Earliest known photograph of Lincoln, age 37.</a:t>
            </a:r>
            <a:r>
              <a:rPr lang="en-US" sz="1600" dirty="0" smtClean="0">
                <a:solidFill>
                  <a:schemeClr val="tx2"/>
                </a:solidFill>
                <a:latin typeface="Algerian" pitchFamily="82" charset="0"/>
              </a:rPr>
              <a:t/>
            </a:r>
            <a:br>
              <a:rPr lang="en-US" sz="1600" dirty="0" smtClean="0">
                <a:solidFill>
                  <a:schemeClr val="tx2"/>
                </a:solidFill>
                <a:latin typeface="Algerian" pitchFamily="82" charset="0"/>
              </a:rPr>
            </a:br>
            <a:r>
              <a:rPr lang="en-US" sz="1600" dirty="0">
                <a:solidFill>
                  <a:schemeClr val="tx2"/>
                </a:solidFill>
                <a:latin typeface="Algerian" pitchFamily="82" charset="0"/>
              </a:rPr>
              <a:t>1864   </a:t>
            </a:r>
            <a:r>
              <a:rPr lang="en-US" sz="1600" dirty="0" smtClean="0">
                <a:solidFill>
                  <a:schemeClr val="tx2"/>
                </a:solidFill>
                <a:latin typeface="Algerian" pitchFamily="82" charset="0"/>
              </a:rPr>
              <a:t/>
            </a:r>
            <a:br>
              <a:rPr lang="en-US" sz="1600" dirty="0" smtClean="0">
                <a:solidFill>
                  <a:schemeClr val="tx2"/>
                </a:solidFill>
                <a:latin typeface="Algerian" pitchFamily="82" charset="0"/>
              </a:rPr>
            </a:br>
            <a:r>
              <a:rPr lang="en-US" sz="1600" dirty="0">
                <a:solidFill>
                  <a:schemeClr val="tx2"/>
                </a:solidFill>
                <a:latin typeface="Algerian" pitchFamily="82" charset="0"/>
              </a:rPr>
              <a:t>DAG no. 1224 (Cabinet A)</a:t>
            </a:r>
            <a:r>
              <a:rPr lang="en-US" sz="1600" dirty="0" smtClean="0">
                <a:solidFill>
                  <a:schemeClr val="tx2"/>
                </a:solidFill>
                <a:latin typeface="Algerian" pitchFamily="82" charset="0"/>
              </a:rPr>
              <a:t/>
            </a:r>
            <a:br>
              <a:rPr lang="en-US" sz="1600" dirty="0" smtClean="0">
                <a:solidFill>
                  <a:schemeClr val="tx2"/>
                </a:solidFill>
                <a:latin typeface="Algerian" pitchFamily="82" charset="0"/>
              </a:rPr>
            </a:br>
            <a:r>
              <a:rPr lang="en-US" sz="1600" u="sng" dirty="0">
                <a:solidFill>
                  <a:schemeClr val="tx2"/>
                </a:solidFill>
                <a:latin typeface="Algerian" pitchFamily="82" charset="0"/>
                <a:hlinkClick r:id="rId4"/>
              </a:rPr>
              <a:t>http://www.loc.gov/pictures/resource/cph.3g02439/?co=dag</a:t>
            </a:r>
            <a:endParaRPr lang="en-US" sz="1600" dirty="0">
              <a:solidFill>
                <a:schemeClr val="tx2"/>
              </a:solidFill>
              <a:latin typeface="Algerian" pitchFamily="82" charset="0"/>
            </a:endParaRPr>
          </a:p>
        </p:txBody>
      </p:sp>
      <p:pic>
        <p:nvPicPr>
          <p:cNvPr id="2054" name="Picture 6" descr="[Abraham Lincoln, Congressman-elect from Illinois. Three-quarter length portrait, seated, facing front]"/>
          <p:cNvPicPr>
            <a:picLocks noChangeAspect="1" noChangeArrowheads="1"/>
          </p:cNvPicPr>
          <p:nvPr/>
        </p:nvPicPr>
        <p:blipFill>
          <a:blip r:embed="rId5" cstate="print"/>
          <a:srcRect/>
          <a:stretch>
            <a:fillRect/>
          </a:stretch>
        </p:blipFill>
        <p:spPr bwMode="auto">
          <a:xfrm>
            <a:off x="457200" y="3429000"/>
            <a:ext cx="2133600" cy="2625970"/>
          </a:xfrm>
          <a:prstGeom prst="rect">
            <a:avLst/>
          </a:prstGeom>
          <a:noFill/>
        </p:spPr>
      </p:pic>
      <p:sp>
        <p:nvSpPr>
          <p:cNvPr id="8" name="TextBox 7"/>
          <p:cNvSpPr txBox="1"/>
          <p:nvPr/>
        </p:nvSpPr>
        <p:spPr>
          <a:xfrm>
            <a:off x="7010400" y="3200400"/>
            <a:ext cx="1447800" cy="2893100"/>
          </a:xfrm>
          <a:prstGeom prst="rect">
            <a:avLst/>
          </a:prstGeom>
          <a:noFill/>
        </p:spPr>
        <p:txBody>
          <a:bodyPr wrap="square" rtlCol="0">
            <a:spAutoFit/>
          </a:bodyPr>
          <a:lstStyle/>
          <a:p>
            <a:r>
              <a:rPr lang="en-US" sz="1400" dirty="0" smtClean="0">
                <a:solidFill>
                  <a:schemeClr val="tx2"/>
                </a:solidFill>
                <a:latin typeface="Algerian" pitchFamily="82" charset="0"/>
              </a:rPr>
              <a:t>A pose Lincoln was known for, showing his odd proportioned face.</a:t>
            </a:r>
            <a:br>
              <a:rPr lang="en-US" sz="1400" dirty="0" smtClean="0">
                <a:solidFill>
                  <a:schemeClr val="tx2"/>
                </a:solidFill>
                <a:latin typeface="Algerian" pitchFamily="82" charset="0"/>
              </a:rPr>
            </a:br>
            <a:r>
              <a:rPr lang="en-US" sz="1400" dirty="0" smtClean="0">
                <a:solidFill>
                  <a:schemeClr val="tx2"/>
                </a:solidFill>
                <a:latin typeface="Algerian" pitchFamily="82" charset="0"/>
              </a:rPr>
              <a:t>ppmsca-19246 June 3, 1860</a:t>
            </a:r>
            <a:br>
              <a:rPr lang="en-US" sz="1400" dirty="0" smtClean="0">
                <a:solidFill>
                  <a:schemeClr val="tx2"/>
                </a:solidFill>
                <a:latin typeface="Algerian" pitchFamily="82" charset="0"/>
              </a:rPr>
            </a:br>
            <a:r>
              <a:rPr lang="en-US" sz="1400" u="sng" dirty="0" smtClean="0">
                <a:solidFill>
                  <a:schemeClr val="tx2"/>
                </a:solidFill>
                <a:latin typeface="Algerian" pitchFamily="82" charset="0"/>
                <a:hlinkClick r:id="rId6"/>
              </a:rPr>
              <a:t>http://www.loc.gov/pictures/item/2008680913/</a:t>
            </a:r>
            <a:endParaRPr lang="en-US" sz="1400" dirty="0">
              <a:solidFill>
                <a:schemeClr val="tx2"/>
              </a:solidFill>
              <a:latin typeface="Algerian" pitchFamily="82" charset="0"/>
            </a:endParaRPr>
          </a:p>
        </p:txBody>
      </p:sp>
      <p:pic>
        <p:nvPicPr>
          <p:cNvPr id="3" name="Picture 2" descr="digital file from original"/>
          <p:cNvPicPr>
            <a:picLocks noChangeAspect="1" noChangeArrowheads="1"/>
          </p:cNvPicPr>
          <p:nvPr/>
        </p:nvPicPr>
        <p:blipFill>
          <a:blip r:embed="rId7" cstate="print"/>
          <a:srcRect/>
          <a:stretch>
            <a:fillRect/>
          </a:stretch>
        </p:blipFill>
        <p:spPr bwMode="auto">
          <a:xfrm>
            <a:off x="4876800" y="3048000"/>
            <a:ext cx="2072640" cy="3048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457200"/>
            <a:ext cx="1905000" cy="1569660"/>
          </a:xfrm>
          <a:prstGeom prst="rect">
            <a:avLst/>
          </a:prstGeom>
          <a:noFill/>
        </p:spPr>
        <p:txBody>
          <a:bodyPr wrap="square" rtlCol="0">
            <a:spAutoFit/>
          </a:bodyPr>
          <a:lstStyle/>
          <a:p>
            <a:r>
              <a:rPr lang="en-US" sz="1200" dirty="0" smtClean="0">
                <a:solidFill>
                  <a:schemeClr val="tx2"/>
                </a:solidFill>
                <a:latin typeface="Algerian" pitchFamily="82" charset="0"/>
              </a:rPr>
              <a:t>Lincoln's first home, near Globe Tavern. Birthplace of Robert Lincoln. Taken between 1860 and 1870. </a:t>
            </a:r>
            <a:br>
              <a:rPr lang="en-US" sz="1200" dirty="0" smtClean="0">
                <a:solidFill>
                  <a:schemeClr val="tx2"/>
                </a:solidFill>
                <a:latin typeface="Algerian" pitchFamily="82" charset="0"/>
              </a:rPr>
            </a:br>
            <a:r>
              <a:rPr lang="en-US" sz="1200" u="sng" dirty="0" smtClean="0">
                <a:solidFill>
                  <a:schemeClr val="tx2"/>
                </a:solidFill>
                <a:latin typeface="Algerian" pitchFamily="82" charset="0"/>
                <a:hlinkClick r:id="rId2"/>
              </a:rPr>
              <a:t>http://hdl.loc.gov/loc.pnp/pp</a:t>
            </a:r>
            <a:r>
              <a:rPr lang="en-US" sz="1200" dirty="0" smtClean="0">
                <a:solidFill>
                  <a:schemeClr val="tx2"/>
                </a:solidFill>
                <a:latin typeface="Algerian" pitchFamily="82" charset="0"/>
              </a:rPr>
              <a:t>msca.19258</a:t>
            </a:r>
            <a:endParaRPr lang="en-US" sz="1200" dirty="0">
              <a:solidFill>
                <a:schemeClr val="tx2"/>
              </a:solidFill>
              <a:latin typeface="Algerian" pitchFamily="82" charset="0"/>
            </a:endParaRPr>
          </a:p>
        </p:txBody>
      </p:sp>
      <p:pic>
        <p:nvPicPr>
          <p:cNvPr id="1026" name="Picture 2" descr="Former residence of Pres[iden]t Lincoln, birthplace of Robt. Lincoln"/>
          <p:cNvPicPr>
            <a:picLocks noChangeAspect="1" noChangeArrowheads="1"/>
          </p:cNvPicPr>
          <p:nvPr/>
        </p:nvPicPr>
        <p:blipFill>
          <a:blip r:embed="rId3" cstate="print"/>
          <a:srcRect/>
          <a:stretch>
            <a:fillRect/>
          </a:stretch>
        </p:blipFill>
        <p:spPr bwMode="auto">
          <a:xfrm>
            <a:off x="381001" y="381001"/>
            <a:ext cx="1781908" cy="1447800"/>
          </a:xfrm>
          <a:prstGeom prst="rect">
            <a:avLst/>
          </a:prstGeom>
          <a:noFill/>
        </p:spPr>
      </p:pic>
      <p:sp>
        <p:nvSpPr>
          <p:cNvPr id="5" name="TextBox 4"/>
          <p:cNvSpPr txBox="1"/>
          <p:nvPr/>
        </p:nvSpPr>
        <p:spPr>
          <a:xfrm>
            <a:off x="7010400" y="381000"/>
            <a:ext cx="1752600" cy="1754326"/>
          </a:xfrm>
          <a:prstGeom prst="rect">
            <a:avLst/>
          </a:prstGeom>
          <a:noFill/>
        </p:spPr>
        <p:txBody>
          <a:bodyPr wrap="square" rtlCol="0">
            <a:spAutoFit/>
          </a:bodyPr>
          <a:lstStyle/>
          <a:p>
            <a:r>
              <a:rPr lang="en-US" sz="1200" dirty="0" smtClean="0">
                <a:solidFill>
                  <a:schemeClr val="tx2"/>
                </a:solidFill>
                <a:latin typeface="Algerian" pitchFamily="82" charset="0"/>
              </a:rPr>
              <a:t>Lincoln lying in state  </a:t>
            </a:r>
            <a:r>
              <a:rPr lang="en-US" sz="1200" dirty="0" smtClean="0">
                <a:solidFill>
                  <a:schemeClr val="tx2"/>
                </a:solidFill>
                <a:latin typeface="Algerian" pitchFamily="82" charset="0"/>
              </a:rPr>
              <a:t>1865</a:t>
            </a:r>
          </a:p>
          <a:p>
            <a:r>
              <a:rPr lang="en-US" sz="1200" dirty="0" smtClean="0">
                <a:solidFill>
                  <a:schemeClr val="tx2"/>
                </a:solidFill>
                <a:latin typeface="Algerian" pitchFamily="82" charset="0"/>
              </a:rPr>
              <a:t>Lincoln loved to walk around it’s circular pavement while he thought. </a:t>
            </a:r>
            <a:r>
              <a:rPr lang="en-US" sz="1200" u="sng" dirty="0" smtClean="0">
                <a:solidFill>
                  <a:schemeClr val="tx2"/>
                </a:solidFill>
                <a:latin typeface="Algerian" pitchFamily="82" charset="0"/>
                <a:hlinkClick r:id="rId4"/>
              </a:rPr>
              <a:t>http://hdl.loc.gov/loc.pnp/cph.3g01835</a:t>
            </a:r>
            <a:endParaRPr lang="en-US" sz="1200" dirty="0">
              <a:solidFill>
                <a:schemeClr val="tx2"/>
              </a:solidFill>
              <a:latin typeface="Algerian" pitchFamily="82" charset="0"/>
            </a:endParaRPr>
          </a:p>
        </p:txBody>
      </p:sp>
      <p:pic>
        <p:nvPicPr>
          <p:cNvPr id="1028" name="Picture 4" descr="Lincoln lying in state"/>
          <p:cNvPicPr>
            <a:picLocks noChangeAspect="1" noChangeArrowheads="1"/>
          </p:cNvPicPr>
          <p:nvPr/>
        </p:nvPicPr>
        <p:blipFill>
          <a:blip r:embed="rId5" cstate="print"/>
          <a:srcRect/>
          <a:stretch>
            <a:fillRect/>
          </a:stretch>
        </p:blipFill>
        <p:spPr bwMode="auto">
          <a:xfrm>
            <a:off x="4572000" y="304800"/>
            <a:ext cx="2209800" cy="1676400"/>
          </a:xfrm>
          <a:prstGeom prst="rect">
            <a:avLst/>
          </a:prstGeom>
          <a:noFill/>
        </p:spPr>
      </p:pic>
      <p:sp>
        <p:nvSpPr>
          <p:cNvPr id="7" name="TextBox 6"/>
          <p:cNvSpPr txBox="1"/>
          <p:nvPr/>
        </p:nvSpPr>
        <p:spPr>
          <a:xfrm>
            <a:off x="2362200" y="2362200"/>
            <a:ext cx="1752600" cy="1569660"/>
          </a:xfrm>
          <a:prstGeom prst="rect">
            <a:avLst/>
          </a:prstGeom>
          <a:noFill/>
        </p:spPr>
        <p:txBody>
          <a:bodyPr wrap="square" rtlCol="0">
            <a:spAutoFit/>
          </a:bodyPr>
          <a:lstStyle/>
          <a:p>
            <a:r>
              <a:rPr lang="en-US" sz="1200" dirty="0" smtClean="0">
                <a:solidFill>
                  <a:schemeClr val="tx2"/>
                </a:solidFill>
                <a:latin typeface="Algerian" pitchFamily="82" charset="0"/>
              </a:rPr>
              <a:t>Hand built Log </a:t>
            </a:r>
            <a:r>
              <a:rPr lang="en-US" sz="1200" dirty="0" smtClean="0">
                <a:solidFill>
                  <a:schemeClr val="tx2"/>
                </a:solidFill>
                <a:latin typeface="Algerian" pitchFamily="82" charset="0"/>
              </a:rPr>
              <a:t>cabin of Abraham Lincoln </a:t>
            </a:r>
            <a:br>
              <a:rPr lang="en-US" sz="1200" dirty="0" smtClean="0">
                <a:solidFill>
                  <a:schemeClr val="tx2"/>
                </a:solidFill>
                <a:latin typeface="Algerian" pitchFamily="82" charset="0"/>
              </a:rPr>
            </a:br>
            <a:r>
              <a:rPr lang="en-US" sz="1200" dirty="0" smtClean="0">
                <a:solidFill>
                  <a:schemeClr val="tx2"/>
                </a:solidFill>
                <a:latin typeface="Algerian" pitchFamily="82" charset="0"/>
              </a:rPr>
              <a:t>Taken between 1920 and 1930</a:t>
            </a:r>
            <a:br>
              <a:rPr lang="en-US" sz="1200" dirty="0" smtClean="0">
                <a:solidFill>
                  <a:schemeClr val="tx2"/>
                </a:solidFill>
                <a:latin typeface="Algerian" pitchFamily="82" charset="0"/>
              </a:rPr>
            </a:br>
            <a:r>
              <a:rPr lang="en-US" sz="1200" u="sng" dirty="0" smtClean="0">
                <a:solidFill>
                  <a:schemeClr val="tx2"/>
                </a:solidFill>
                <a:latin typeface="Algerian" pitchFamily="82" charset="0"/>
                <a:hlinkClick r:id="rId6"/>
              </a:rPr>
              <a:t>http://www.loc.gov/pictures/item/90712467/</a:t>
            </a:r>
            <a:endParaRPr lang="en-US" sz="1200" dirty="0">
              <a:solidFill>
                <a:schemeClr val="tx2"/>
              </a:solidFill>
              <a:latin typeface="Algerian" pitchFamily="82" charset="0"/>
            </a:endParaRPr>
          </a:p>
        </p:txBody>
      </p:sp>
      <p:pic>
        <p:nvPicPr>
          <p:cNvPr id="1030" name="Picture 6" descr="b&amp;w film copy neg."/>
          <p:cNvPicPr>
            <a:picLocks noChangeAspect="1" noChangeArrowheads="1"/>
          </p:cNvPicPr>
          <p:nvPr/>
        </p:nvPicPr>
        <p:blipFill>
          <a:blip r:embed="rId7" cstate="print"/>
          <a:srcRect/>
          <a:stretch>
            <a:fillRect/>
          </a:stretch>
        </p:blipFill>
        <p:spPr bwMode="auto">
          <a:xfrm>
            <a:off x="381000" y="2286000"/>
            <a:ext cx="2000248" cy="1600200"/>
          </a:xfrm>
          <a:prstGeom prst="rect">
            <a:avLst/>
          </a:prstGeom>
          <a:noFill/>
        </p:spPr>
      </p:pic>
      <p:sp>
        <p:nvSpPr>
          <p:cNvPr id="9" name="TextBox 8"/>
          <p:cNvSpPr txBox="1"/>
          <p:nvPr/>
        </p:nvSpPr>
        <p:spPr>
          <a:xfrm>
            <a:off x="7086600" y="2209800"/>
            <a:ext cx="1676400" cy="1477328"/>
          </a:xfrm>
          <a:prstGeom prst="rect">
            <a:avLst/>
          </a:prstGeom>
          <a:noFill/>
        </p:spPr>
        <p:txBody>
          <a:bodyPr wrap="square" rtlCol="0">
            <a:spAutoFit/>
          </a:bodyPr>
          <a:lstStyle/>
          <a:p>
            <a:r>
              <a:rPr lang="en-US" sz="1000" dirty="0" smtClean="0">
                <a:solidFill>
                  <a:schemeClr val="tx2"/>
                </a:solidFill>
                <a:latin typeface="Algerian" pitchFamily="82" charset="0"/>
              </a:rPr>
              <a:t>Political caricature. No. 3, The abolition catastrophe. Or the November smash-up. </a:t>
            </a:r>
            <a:endParaRPr lang="en-US" sz="1000" dirty="0" smtClean="0">
              <a:solidFill>
                <a:schemeClr val="tx2"/>
              </a:solidFill>
              <a:latin typeface="Algerian" pitchFamily="82" charset="0"/>
            </a:endParaRPr>
          </a:p>
          <a:p>
            <a:r>
              <a:rPr lang="en-US" sz="1000" dirty="0" smtClean="0">
                <a:solidFill>
                  <a:schemeClr val="tx2"/>
                </a:solidFill>
                <a:latin typeface="Algerian" pitchFamily="82" charset="0"/>
              </a:rPr>
              <a:t>Lincoln was known for arguing with the railroad.</a:t>
            </a:r>
            <a:r>
              <a:rPr lang="en-US" sz="1000" dirty="0" smtClean="0">
                <a:solidFill>
                  <a:schemeClr val="tx2"/>
                </a:solidFill>
                <a:latin typeface="Algerian" pitchFamily="82" charset="0"/>
              </a:rPr>
              <a:t> 1864</a:t>
            </a:r>
            <a:br>
              <a:rPr lang="en-US" sz="1000" dirty="0" smtClean="0">
                <a:solidFill>
                  <a:schemeClr val="tx2"/>
                </a:solidFill>
                <a:latin typeface="Algerian" pitchFamily="82" charset="0"/>
              </a:rPr>
            </a:br>
            <a:r>
              <a:rPr lang="en-US" sz="1000" u="sng" dirty="0" smtClean="0">
                <a:solidFill>
                  <a:schemeClr val="tx2"/>
                </a:solidFill>
                <a:latin typeface="Algerian" pitchFamily="82" charset="0"/>
                <a:hlinkClick r:id="rId8"/>
              </a:rPr>
              <a:t>http://hdl.loc.gov/loc.pnp/cph.3a12905</a:t>
            </a:r>
            <a:endParaRPr lang="en-US" sz="1000" dirty="0">
              <a:solidFill>
                <a:schemeClr val="tx2"/>
              </a:solidFill>
              <a:latin typeface="Algerian" pitchFamily="82" charset="0"/>
            </a:endParaRPr>
          </a:p>
        </p:txBody>
      </p:sp>
      <p:pic>
        <p:nvPicPr>
          <p:cNvPr id="1032" name="Picture 8" descr="Political caricature. No. 3, The abolition catastrophe. Or the November smash-up"/>
          <p:cNvPicPr>
            <a:picLocks noChangeAspect="1" noChangeArrowheads="1"/>
          </p:cNvPicPr>
          <p:nvPr/>
        </p:nvPicPr>
        <p:blipFill>
          <a:blip r:embed="rId9" cstate="print"/>
          <a:srcRect/>
          <a:stretch>
            <a:fillRect/>
          </a:stretch>
        </p:blipFill>
        <p:spPr bwMode="auto">
          <a:xfrm>
            <a:off x="4267200" y="2133600"/>
            <a:ext cx="2667000" cy="1802130"/>
          </a:xfrm>
          <a:prstGeom prst="rect">
            <a:avLst/>
          </a:prstGeom>
          <a:noFill/>
        </p:spPr>
      </p:pic>
      <p:sp>
        <p:nvSpPr>
          <p:cNvPr id="11" name="TextBox 10"/>
          <p:cNvSpPr txBox="1"/>
          <p:nvPr/>
        </p:nvSpPr>
        <p:spPr>
          <a:xfrm>
            <a:off x="2743200" y="4118789"/>
            <a:ext cx="1143000" cy="2739211"/>
          </a:xfrm>
          <a:prstGeom prst="rect">
            <a:avLst/>
          </a:prstGeom>
          <a:noFill/>
        </p:spPr>
        <p:txBody>
          <a:bodyPr wrap="square" rtlCol="0">
            <a:spAutoFit/>
          </a:bodyPr>
          <a:lstStyle/>
          <a:p>
            <a:r>
              <a:rPr lang="en-US" sz="1100" dirty="0" smtClean="0">
                <a:solidFill>
                  <a:schemeClr val="tx2"/>
                </a:solidFill>
                <a:latin typeface="Algerian" pitchFamily="82" charset="0"/>
              </a:rPr>
              <a:t>Old State House, Springfield, Sangamon </a:t>
            </a:r>
            <a:r>
              <a:rPr lang="en-US" sz="1100" dirty="0" smtClean="0">
                <a:solidFill>
                  <a:schemeClr val="tx2"/>
                </a:solidFill>
                <a:latin typeface="Algerian" pitchFamily="82" charset="0"/>
              </a:rPr>
              <a:t>. Lincoln’s second home. County</a:t>
            </a:r>
            <a:r>
              <a:rPr lang="en-US" sz="1100" dirty="0" smtClean="0">
                <a:solidFill>
                  <a:schemeClr val="tx2"/>
                </a:solidFill>
                <a:latin typeface="Algerian" pitchFamily="82" charset="0"/>
              </a:rPr>
              <a:t>, IL 1898</a:t>
            </a:r>
            <a:br>
              <a:rPr lang="en-US" sz="1100" dirty="0" smtClean="0">
                <a:solidFill>
                  <a:schemeClr val="tx2"/>
                </a:solidFill>
                <a:latin typeface="Algerian" pitchFamily="82" charset="0"/>
              </a:rPr>
            </a:br>
            <a:r>
              <a:rPr lang="en-US" sz="1100" u="sng" dirty="0" smtClean="0">
                <a:solidFill>
                  <a:schemeClr val="tx2"/>
                </a:solidFill>
                <a:latin typeface="Algerian" pitchFamily="82" charset="0"/>
                <a:hlinkClick r:id="rId10"/>
              </a:rPr>
              <a:t>http://www.loc.gov/pictures/item/il0202.photos.064076p/resource</a:t>
            </a:r>
            <a:r>
              <a:rPr lang="en-US" sz="1100" u="sng" dirty="0" smtClean="0">
                <a:solidFill>
                  <a:schemeClr val="tx2"/>
                </a:solidFill>
                <a:latin typeface="Algerian" pitchFamily="82" charset="0"/>
                <a:hlinkClick r:id="rId10"/>
              </a:rPr>
              <a:t>/</a:t>
            </a:r>
            <a:endParaRPr lang="en-US" sz="1100" u="sng" dirty="0" smtClean="0">
              <a:solidFill>
                <a:schemeClr val="tx2"/>
              </a:solidFill>
              <a:latin typeface="Algerian" pitchFamily="82" charset="0"/>
            </a:endParaRPr>
          </a:p>
          <a:p>
            <a:endParaRPr lang="en-US" dirty="0"/>
          </a:p>
        </p:txBody>
      </p:sp>
      <p:pic>
        <p:nvPicPr>
          <p:cNvPr id="1034" name="Picture 10" descr="1.  HISTORIC AMERICAN BUILDINGS SURVEY PHOTOGRAPHER UNKNOWN, ABOUT 1898, VIEW FROM SOUTH-WEST - Old State House, Springfield, Sangamon County, IL"/>
          <p:cNvPicPr>
            <a:picLocks noChangeAspect="1" noChangeArrowheads="1"/>
          </p:cNvPicPr>
          <p:nvPr/>
        </p:nvPicPr>
        <p:blipFill>
          <a:blip r:embed="rId11" cstate="print"/>
          <a:srcRect/>
          <a:stretch>
            <a:fillRect/>
          </a:stretch>
        </p:blipFill>
        <p:spPr bwMode="auto">
          <a:xfrm>
            <a:off x="381000" y="4419600"/>
            <a:ext cx="2362200" cy="1657231"/>
          </a:xfrm>
          <a:prstGeom prst="rect">
            <a:avLst/>
          </a:prstGeom>
          <a:noFill/>
        </p:spPr>
      </p:pic>
      <p:sp>
        <p:nvSpPr>
          <p:cNvPr id="13" name="TextBox 12"/>
          <p:cNvSpPr txBox="1"/>
          <p:nvPr/>
        </p:nvSpPr>
        <p:spPr>
          <a:xfrm>
            <a:off x="7239000" y="3886200"/>
            <a:ext cx="1524000" cy="2585323"/>
          </a:xfrm>
          <a:prstGeom prst="rect">
            <a:avLst/>
          </a:prstGeom>
          <a:noFill/>
        </p:spPr>
        <p:txBody>
          <a:bodyPr wrap="square" rtlCol="0">
            <a:spAutoFit/>
          </a:bodyPr>
          <a:lstStyle/>
          <a:p>
            <a:r>
              <a:rPr lang="en-US" sz="1200" dirty="0" smtClean="0">
                <a:solidFill>
                  <a:schemeClr val="tx2"/>
                </a:solidFill>
                <a:latin typeface="Algerian" pitchFamily="82" charset="0"/>
              </a:rPr>
              <a:t>Political cartoon of Lincoln untangling a ball of yarn labeled, "Union", from a man's hands. 1861 March 30</a:t>
            </a:r>
            <a:br>
              <a:rPr lang="en-US" sz="1200" dirty="0" smtClean="0">
                <a:solidFill>
                  <a:schemeClr val="tx2"/>
                </a:solidFill>
                <a:latin typeface="Algerian" pitchFamily="82" charset="0"/>
              </a:rPr>
            </a:br>
            <a:r>
              <a:rPr lang="en-US" sz="1200" dirty="0" smtClean="0">
                <a:solidFill>
                  <a:schemeClr val="tx2"/>
                </a:solidFill>
                <a:latin typeface="Algerian" pitchFamily="82" charset="0"/>
                <a:hlinkClick r:id="rId12"/>
              </a:rPr>
              <a:t>http://www.loc.gov/pictures/item/00652044</a:t>
            </a:r>
            <a:r>
              <a:rPr lang="en-US" sz="1200" dirty="0" smtClean="0">
                <a:solidFill>
                  <a:schemeClr val="tx2"/>
                </a:solidFill>
                <a:latin typeface="Algerian" pitchFamily="82" charset="0"/>
                <a:hlinkClick r:id="rId12"/>
              </a:rPr>
              <a:t>/</a:t>
            </a:r>
            <a:endParaRPr lang="en-US" sz="1200" dirty="0" smtClean="0">
              <a:solidFill>
                <a:schemeClr val="tx2"/>
              </a:solidFill>
              <a:latin typeface="Algerian" pitchFamily="82" charset="0"/>
            </a:endParaRPr>
          </a:p>
          <a:p>
            <a:endParaRPr lang="en-US" dirty="0"/>
          </a:p>
        </p:txBody>
      </p:sp>
      <p:pic>
        <p:nvPicPr>
          <p:cNvPr id="1036" name="Picture 12" descr="b&amp;w film copy neg."/>
          <p:cNvPicPr>
            <a:picLocks noChangeAspect="1" noChangeArrowheads="1"/>
          </p:cNvPicPr>
          <p:nvPr/>
        </p:nvPicPr>
        <p:blipFill>
          <a:blip r:embed="rId13" cstate="print"/>
          <a:srcRect/>
          <a:stretch>
            <a:fillRect/>
          </a:stretch>
        </p:blipFill>
        <p:spPr bwMode="auto">
          <a:xfrm>
            <a:off x="4724400" y="4191000"/>
            <a:ext cx="1828800" cy="226710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incoln.jpg"/>
          <p:cNvPicPr>
            <a:picLocks noChangeAspect="1"/>
          </p:cNvPicPr>
          <p:nvPr/>
        </p:nvPicPr>
        <p:blipFill>
          <a:blip r:embed="rId2" cstate="print"/>
          <a:stretch>
            <a:fillRect/>
          </a:stretch>
        </p:blipFill>
        <p:spPr>
          <a:xfrm>
            <a:off x="2743200" y="609600"/>
            <a:ext cx="3822602" cy="5519494"/>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56</TotalTime>
  <Words>340</Words>
  <Application>Microsoft Office PowerPoint</Application>
  <PresentationFormat>On-screen Show (4:3)</PresentationFormat>
  <Paragraphs>29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Paper</vt:lpstr>
      <vt:lpstr>Lincoln the Lawyer</vt:lpstr>
      <vt:lpstr>CASE 1</vt:lpstr>
      <vt:lpstr>CASE 2</vt:lpstr>
      <vt:lpstr>CASE 3</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Lincoln the Lawyer</dc:title>
  <dc:creator>Windows User</dc:creator>
  <cp:lastModifiedBy>Windows User</cp:lastModifiedBy>
  <cp:revision>6</cp:revision>
  <dcterms:created xsi:type="dcterms:W3CDTF">2012-11-26T17:11:48Z</dcterms:created>
  <dcterms:modified xsi:type="dcterms:W3CDTF">2012-11-27T17:35:01Z</dcterms:modified>
</cp:coreProperties>
</file>