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p:cViewPr>
        <p:scale>
          <a:sx n="100" d="100"/>
          <a:sy n="100" d="100"/>
        </p:scale>
        <p:origin x="-702"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460088-D0CB-4439-9691-4545B01152E9}"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D2208-BC56-4F26-8361-DBB7000ECE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60088-D0CB-4439-9691-4545B01152E9}"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D2208-BC56-4F26-8361-DBB7000ECE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60088-D0CB-4439-9691-4545B01152E9}"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D2208-BC56-4F26-8361-DBB7000ECE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60088-D0CB-4439-9691-4545B01152E9}"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D2208-BC56-4F26-8361-DBB7000ECE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460088-D0CB-4439-9691-4545B01152E9}"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6D2208-BC56-4F26-8361-DBB7000ECE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460088-D0CB-4439-9691-4545B01152E9}"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D2208-BC56-4F26-8361-DBB7000ECE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460088-D0CB-4439-9691-4545B01152E9}" type="datetimeFigureOut">
              <a:rPr lang="en-US" smtClean="0"/>
              <a:pPr/>
              <a:t>11/26/2012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6D2208-BC56-4F26-8361-DBB7000ECE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460088-D0CB-4439-9691-4545B01152E9}" type="datetimeFigureOut">
              <a:rPr lang="en-US" smtClean="0"/>
              <a:pPr/>
              <a:t>11/26/2012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6D2208-BC56-4F26-8361-DBB7000ECE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60088-D0CB-4439-9691-4545B01152E9}" type="datetimeFigureOut">
              <a:rPr lang="en-US" smtClean="0"/>
              <a:pPr/>
              <a:t>11/26/2012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6D2208-BC56-4F26-8361-DBB7000ECE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60088-D0CB-4439-9691-4545B01152E9}"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D2208-BC56-4F26-8361-DBB7000ECE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60088-D0CB-4439-9691-4545B01152E9}"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6D2208-BC56-4F26-8361-DBB7000ECE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60088-D0CB-4439-9691-4545B01152E9}" type="datetimeFigureOut">
              <a:rPr lang="en-US" smtClean="0"/>
              <a:pPr/>
              <a:t>11/26/2012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D2208-BC56-4F26-8361-DBB7000ECE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i="1" dirty="0" smtClean="0">
                <a:effectLst>
                  <a:outerShdw blurRad="38100" dist="38100" dir="2700000" algn="tl">
                    <a:srgbClr val="000000">
                      <a:alpha val="43137"/>
                    </a:srgbClr>
                  </a:outerShdw>
                </a:effectLst>
                <a:latin typeface="Algerian" pitchFamily="82" charset="0"/>
              </a:rPr>
              <a:t>Abe “The Man” Lincoln</a:t>
            </a:r>
            <a:endParaRPr lang="en-US" i="1" dirty="0">
              <a:effectLst>
                <a:outerShdw blurRad="38100" dist="38100" dir="2700000" algn="tl">
                  <a:srgbClr val="000000">
                    <a:alpha val="43137"/>
                  </a:srgbClr>
                </a:outerShdw>
              </a:effectLst>
              <a:latin typeface="Algerian" pitchFamily="82" charset="0"/>
            </a:endParaRPr>
          </a:p>
        </p:txBody>
      </p:sp>
      <p:sp>
        <p:nvSpPr>
          <p:cNvPr id="3" name="Subtitle 2"/>
          <p:cNvSpPr>
            <a:spLocks noGrp="1"/>
          </p:cNvSpPr>
          <p:nvPr>
            <p:ph type="subTitle" idx="1"/>
          </p:nvPr>
        </p:nvSpPr>
        <p:spPr/>
        <p:txBody>
          <a:bodyPr/>
          <a:lstStyle/>
          <a:p>
            <a:r>
              <a:rPr lang="en-US" b="1" i="1" dirty="0" smtClean="0">
                <a:solidFill>
                  <a:schemeClr val="tx1"/>
                </a:solidFill>
                <a:effectLst>
                  <a:outerShdw blurRad="38100" dist="38100" dir="2700000" algn="tl">
                    <a:srgbClr val="000000">
                      <a:alpha val="43137"/>
                    </a:srgbClr>
                  </a:outerShdw>
                </a:effectLst>
              </a:rPr>
              <a:t>By Griffin “The Other Man” Georges</a:t>
            </a:r>
            <a:endParaRPr lang="en-US" b="1" i="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i="1" dirty="0" smtClean="0">
                <a:effectLst>
                  <a:outerShdw blurRad="38100" dist="38100" dir="2700000" algn="tl">
                    <a:srgbClr val="000000">
                      <a:alpha val="43137"/>
                    </a:srgbClr>
                  </a:outerShdw>
                </a:effectLst>
                <a:latin typeface="Algerian" pitchFamily="82" charset="0"/>
              </a:rPr>
              <a:t>Abe Threw the craziest parties</a:t>
            </a:r>
            <a:endParaRPr lang="en-US" i="1" dirty="0">
              <a:effectLst>
                <a:outerShdw blurRad="38100" dist="38100" dir="2700000" algn="tl">
                  <a:srgbClr val="000000">
                    <a:alpha val="43137"/>
                  </a:srgbClr>
                </a:outerShdw>
              </a:effectLst>
              <a:latin typeface="Algerian" pitchFamily="82" charset="0"/>
            </a:endParaRPr>
          </a:p>
        </p:txBody>
      </p:sp>
      <p:pic>
        <p:nvPicPr>
          <p:cNvPr id="4" name="Content Placeholder 3" descr="3a55056v.jpg"/>
          <p:cNvPicPr>
            <a:picLocks noGrp="1" noChangeAspect="1"/>
          </p:cNvPicPr>
          <p:nvPr>
            <p:ph idx="1"/>
          </p:nvPr>
        </p:nvPicPr>
        <p:blipFill>
          <a:blip r:embed="rId2" cstate="print"/>
          <a:stretch>
            <a:fillRect/>
          </a:stretch>
        </p:blipFill>
        <p:spPr>
          <a:xfrm>
            <a:off x="762000" y="1295400"/>
            <a:ext cx="3708284" cy="4525963"/>
          </a:xfrm>
        </p:spPr>
      </p:pic>
      <p:sp>
        <p:nvSpPr>
          <p:cNvPr id="5" name="TextBox 4"/>
          <p:cNvSpPr txBox="1"/>
          <p:nvPr/>
        </p:nvSpPr>
        <p:spPr>
          <a:xfrm>
            <a:off x="1828800" y="5791200"/>
            <a:ext cx="1391728" cy="369332"/>
          </a:xfrm>
          <a:prstGeom prst="rect">
            <a:avLst/>
          </a:prstGeom>
          <a:noFill/>
        </p:spPr>
        <p:txBody>
          <a:bodyPr wrap="none" rtlCol="0">
            <a:spAutoFit/>
          </a:bodyPr>
          <a:lstStyle/>
          <a:p>
            <a:r>
              <a:rPr lang="en-US" b="1" i="1" dirty="0" err="1">
                <a:effectLst>
                  <a:outerShdw blurRad="38100" dist="38100" dir="2700000" algn="tl">
                    <a:srgbClr val="000000">
                      <a:alpha val="43137"/>
                    </a:srgbClr>
                  </a:outerShdw>
                </a:effectLst>
              </a:rPr>
              <a:t>cph</a:t>
            </a:r>
            <a:r>
              <a:rPr lang="en-US" b="1" i="1" dirty="0">
                <a:effectLst>
                  <a:outerShdw blurRad="38100" dist="38100" dir="2700000" algn="tl">
                    <a:srgbClr val="000000">
                      <a:alpha val="43137"/>
                    </a:srgbClr>
                  </a:outerShdw>
                </a:effectLst>
              </a:rPr>
              <a:t> 3a55056</a:t>
            </a:r>
          </a:p>
        </p:txBody>
      </p:sp>
      <p:pic>
        <p:nvPicPr>
          <p:cNvPr id="6" name="Picture 5" descr="3a25451r.jpg"/>
          <p:cNvPicPr>
            <a:picLocks noChangeAspect="1"/>
          </p:cNvPicPr>
          <p:nvPr/>
        </p:nvPicPr>
        <p:blipFill>
          <a:blip r:embed="rId3" cstate="print"/>
          <a:stretch>
            <a:fillRect/>
          </a:stretch>
        </p:blipFill>
        <p:spPr>
          <a:xfrm>
            <a:off x="4953000" y="1295400"/>
            <a:ext cx="3718560" cy="4648200"/>
          </a:xfrm>
          <a:prstGeom prst="rect">
            <a:avLst/>
          </a:prstGeom>
        </p:spPr>
      </p:pic>
      <p:sp>
        <p:nvSpPr>
          <p:cNvPr id="7" name="TextBox 6"/>
          <p:cNvSpPr txBox="1"/>
          <p:nvPr/>
        </p:nvSpPr>
        <p:spPr>
          <a:xfrm>
            <a:off x="6172200" y="6019800"/>
            <a:ext cx="1391728" cy="369332"/>
          </a:xfrm>
          <a:prstGeom prst="rect">
            <a:avLst/>
          </a:prstGeom>
          <a:noFill/>
        </p:spPr>
        <p:txBody>
          <a:bodyPr wrap="none" rtlCol="0">
            <a:spAutoFit/>
          </a:bodyPr>
          <a:lstStyle/>
          <a:p>
            <a:r>
              <a:rPr lang="en-US" b="1" i="1" dirty="0" err="1">
                <a:effectLst>
                  <a:outerShdw blurRad="38100" dist="38100" dir="2700000" algn="tl">
                    <a:srgbClr val="000000">
                      <a:alpha val="43137"/>
                    </a:srgbClr>
                  </a:outerShdw>
                </a:effectLst>
              </a:rPr>
              <a:t>cph</a:t>
            </a:r>
            <a:r>
              <a:rPr lang="en-US" b="1" i="1" dirty="0">
                <a:effectLst>
                  <a:outerShdw blurRad="38100" dist="38100" dir="2700000" algn="tl">
                    <a:srgbClr val="000000">
                      <a:alpha val="43137"/>
                    </a:srgbClr>
                  </a:outerShdw>
                </a:effectLst>
              </a:rPr>
              <a:t> 3a25451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effectLst>
                  <a:outerShdw blurRad="38100" dist="38100" dir="2700000" algn="tl">
                    <a:srgbClr val="000000">
                      <a:alpha val="43137"/>
                    </a:srgbClr>
                  </a:outerShdw>
                </a:effectLst>
                <a:latin typeface="Algerian" pitchFamily="82" charset="0"/>
              </a:rPr>
              <a:t>Best looking man of all time? I think yes.</a:t>
            </a:r>
            <a:endParaRPr lang="en-US" i="1" dirty="0">
              <a:effectLst>
                <a:outerShdw blurRad="38100" dist="38100" dir="2700000" algn="tl">
                  <a:srgbClr val="000000">
                    <a:alpha val="43137"/>
                  </a:srgbClr>
                </a:outerShdw>
              </a:effectLst>
              <a:latin typeface="Algerian" pitchFamily="82" charset="0"/>
            </a:endParaRPr>
          </a:p>
        </p:txBody>
      </p:sp>
      <p:pic>
        <p:nvPicPr>
          <p:cNvPr id="4" name="Content Placeholder 3" descr="19246v.jpg"/>
          <p:cNvPicPr>
            <a:picLocks noGrp="1" noChangeAspect="1"/>
          </p:cNvPicPr>
          <p:nvPr>
            <p:ph idx="1"/>
          </p:nvPr>
        </p:nvPicPr>
        <p:blipFill>
          <a:blip r:embed="rId2" cstate="print"/>
          <a:stretch>
            <a:fillRect/>
          </a:stretch>
        </p:blipFill>
        <p:spPr>
          <a:xfrm>
            <a:off x="533401" y="1600201"/>
            <a:ext cx="2896196" cy="4267200"/>
          </a:xfrm>
        </p:spPr>
      </p:pic>
      <p:sp>
        <p:nvSpPr>
          <p:cNvPr id="5" name="Rectangle 4"/>
          <p:cNvSpPr/>
          <p:nvPr/>
        </p:nvSpPr>
        <p:spPr>
          <a:xfrm>
            <a:off x="990600" y="6172200"/>
            <a:ext cx="1599797" cy="369332"/>
          </a:xfrm>
          <a:prstGeom prst="rect">
            <a:avLst/>
          </a:prstGeom>
        </p:spPr>
        <p:txBody>
          <a:bodyPr wrap="none">
            <a:spAutoFit/>
          </a:bodyPr>
          <a:lstStyle/>
          <a:p>
            <a:r>
              <a:rPr lang="en-US" b="1" i="1" dirty="0" smtClean="0">
                <a:effectLst>
                  <a:outerShdw blurRad="38100" dist="38100" dir="2700000" algn="tl">
                    <a:srgbClr val="000000">
                      <a:alpha val="43137"/>
                    </a:srgbClr>
                  </a:outerShdw>
                </a:effectLst>
              </a:rPr>
              <a:t> </a:t>
            </a:r>
            <a:r>
              <a:rPr lang="en-US" b="1" i="1" dirty="0" err="1" smtClean="0">
                <a:effectLst>
                  <a:outerShdw blurRad="38100" dist="38100" dir="2700000" algn="tl">
                    <a:srgbClr val="000000">
                      <a:alpha val="43137"/>
                    </a:srgbClr>
                  </a:outerShdw>
                </a:effectLst>
              </a:rPr>
              <a:t>ppmsca</a:t>
            </a:r>
            <a:r>
              <a:rPr lang="en-US" b="1" i="1" dirty="0" smtClean="0">
                <a:effectLst>
                  <a:outerShdw blurRad="38100" dist="38100" dir="2700000" algn="tl">
                    <a:srgbClr val="000000">
                      <a:alpha val="43137"/>
                    </a:srgbClr>
                  </a:outerShdw>
                </a:effectLst>
              </a:rPr>
              <a:t> 19246</a:t>
            </a:r>
            <a:endParaRPr lang="en-US" b="1" i="1" dirty="0">
              <a:effectLst>
                <a:outerShdw blurRad="38100" dist="38100" dir="2700000" algn="tl">
                  <a:srgbClr val="000000">
                    <a:alpha val="43137"/>
                  </a:srgbClr>
                </a:outerShdw>
              </a:effectLst>
            </a:endParaRPr>
          </a:p>
        </p:txBody>
      </p:sp>
      <p:pic>
        <p:nvPicPr>
          <p:cNvPr id="7" name="Picture 6" descr="3a18603r.jpg"/>
          <p:cNvPicPr>
            <a:picLocks noChangeAspect="1"/>
          </p:cNvPicPr>
          <p:nvPr/>
        </p:nvPicPr>
        <p:blipFill>
          <a:blip r:embed="rId3" cstate="print"/>
          <a:stretch>
            <a:fillRect/>
          </a:stretch>
        </p:blipFill>
        <p:spPr>
          <a:xfrm>
            <a:off x="4953000" y="1676400"/>
            <a:ext cx="3233738" cy="4267200"/>
          </a:xfrm>
          <a:prstGeom prst="rect">
            <a:avLst/>
          </a:prstGeom>
        </p:spPr>
      </p:pic>
      <p:sp>
        <p:nvSpPr>
          <p:cNvPr id="8" name="Rectangle 7"/>
          <p:cNvSpPr/>
          <p:nvPr/>
        </p:nvSpPr>
        <p:spPr>
          <a:xfrm>
            <a:off x="5943600" y="6172200"/>
            <a:ext cx="1444626" cy="369332"/>
          </a:xfrm>
          <a:prstGeom prst="rect">
            <a:avLst/>
          </a:prstGeom>
        </p:spPr>
        <p:txBody>
          <a:bodyPr wrap="none">
            <a:spAutoFit/>
          </a:bodyPr>
          <a:lstStyle/>
          <a:p>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cph</a:t>
            </a:r>
            <a:r>
              <a:rPr lang="en-US" b="1" dirty="0" smtClean="0">
                <a:effectLst>
                  <a:outerShdw blurRad="38100" dist="38100" dir="2700000" algn="tl">
                    <a:srgbClr val="000000">
                      <a:alpha val="43137"/>
                    </a:srgbClr>
                  </a:outerShdw>
                </a:effectLst>
              </a:rPr>
              <a:t> 3a18603</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srcRect l="19484" t="20203" r="20537" b="19186"/>
          <a:stretch>
            <a:fillRect/>
          </a:stretch>
        </p:blipFill>
        <p:spPr bwMode="auto">
          <a:xfrm>
            <a:off x="336550" y="457200"/>
            <a:ext cx="8445500" cy="5334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Wordle</a:t>
            </a:r>
            <a:endParaRPr lang="en-US" dirty="0"/>
          </a:p>
        </p:txBody>
      </p:sp>
      <p:sp>
        <p:nvSpPr>
          <p:cNvPr id="3" name="Content Placeholder 2"/>
          <p:cNvSpPr>
            <a:spLocks noGrp="1"/>
          </p:cNvSpPr>
          <p:nvPr>
            <p:ph idx="1"/>
          </p:nvPr>
        </p:nvSpPr>
        <p:spPr/>
        <p:txBody>
          <a:bodyPr/>
          <a:lstStyle/>
          <a:p>
            <a:r>
              <a:rPr lang="en-US" dirty="0" smtClean="0"/>
              <a:t>http://www.wordle.net/show/wrdl/6062159/Abe_Lincoln_The_Man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rgbClr val="FFFF00"/>
                </a:solidFill>
                <a:effectLst>
                  <a:outerShdw blurRad="38100" dist="38100" dir="2700000" algn="tl">
                    <a:srgbClr val="000000">
                      <a:alpha val="43137"/>
                    </a:srgbClr>
                  </a:outerShdw>
                </a:effectLst>
                <a:latin typeface="Algerian" pitchFamily="82" charset="0"/>
              </a:rPr>
              <a:t>Abe Lincoln was a total bro</a:t>
            </a:r>
            <a:endParaRPr lang="en-US" i="1" dirty="0">
              <a:solidFill>
                <a:srgbClr val="FFFF00"/>
              </a:solidFill>
              <a:effectLst>
                <a:outerShdw blurRad="38100" dist="38100" dir="2700000" algn="tl">
                  <a:srgbClr val="000000">
                    <a:alpha val="43137"/>
                  </a:srgbClr>
                </a:outerShdw>
              </a:effectLst>
              <a:latin typeface="Algerian" pitchFamily="82" charset="0"/>
            </a:endParaRPr>
          </a:p>
        </p:txBody>
      </p:sp>
      <p:sp>
        <p:nvSpPr>
          <p:cNvPr id="5" name="TextBox 4"/>
          <p:cNvSpPr txBox="1"/>
          <p:nvPr/>
        </p:nvSpPr>
        <p:spPr>
          <a:xfrm>
            <a:off x="1828800" y="6172200"/>
            <a:ext cx="1599797"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ppmsca</a:t>
            </a:r>
            <a:r>
              <a:rPr lang="en-US" dirty="0">
                <a:effectLst>
                  <a:outerShdw blurRad="38100" dist="38100" dir="2700000" algn="tl">
                    <a:srgbClr val="000000">
                      <a:alpha val="43137"/>
                    </a:srgbClr>
                  </a:outerShdw>
                </a:effectLst>
              </a:rPr>
              <a:t> 22950</a:t>
            </a:r>
          </a:p>
        </p:txBody>
      </p:sp>
      <p:pic>
        <p:nvPicPr>
          <p:cNvPr id="6" name="Picture 5" descr="22950r.jpg"/>
          <p:cNvPicPr>
            <a:picLocks noChangeAspect="1"/>
          </p:cNvPicPr>
          <p:nvPr/>
        </p:nvPicPr>
        <p:blipFill>
          <a:blip r:embed="rId2" cstate="print"/>
          <a:stretch>
            <a:fillRect/>
          </a:stretch>
        </p:blipFill>
        <p:spPr>
          <a:xfrm>
            <a:off x="838201" y="1371600"/>
            <a:ext cx="3505200" cy="4615900"/>
          </a:xfrm>
          <a:prstGeom prst="rect">
            <a:avLst/>
          </a:prstGeom>
        </p:spPr>
      </p:pic>
      <p:sp>
        <p:nvSpPr>
          <p:cNvPr id="7" name="TextBox 6"/>
          <p:cNvSpPr txBox="1"/>
          <p:nvPr/>
        </p:nvSpPr>
        <p:spPr>
          <a:xfrm>
            <a:off x="6629400" y="6248400"/>
            <a:ext cx="1455848" cy="36933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cph</a:t>
            </a:r>
            <a:r>
              <a:rPr lang="en-US" dirty="0">
                <a:effectLst>
                  <a:outerShdw blurRad="38100" dist="38100" dir="2700000" algn="tl">
                    <a:srgbClr val="000000">
                      <a:alpha val="43137"/>
                    </a:srgbClr>
                  </a:outerShdw>
                </a:effectLst>
              </a:rPr>
              <a:t> 3b38591</a:t>
            </a:r>
          </a:p>
        </p:txBody>
      </p:sp>
      <p:pic>
        <p:nvPicPr>
          <p:cNvPr id="8" name="Picture 7" descr="3c02366r.jpg"/>
          <p:cNvPicPr>
            <a:picLocks noChangeAspect="1"/>
          </p:cNvPicPr>
          <p:nvPr/>
        </p:nvPicPr>
        <p:blipFill>
          <a:blip r:embed="rId3" cstate="print"/>
          <a:stretch>
            <a:fillRect/>
          </a:stretch>
        </p:blipFill>
        <p:spPr>
          <a:xfrm>
            <a:off x="5257800" y="1371600"/>
            <a:ext cx="3637955" cy="457424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chemeClr val="bg1"/>
                </a:solidFill>
                <a:effectLst>
                  <a:outerShdw blurRad="38100" dist="38100" dir="2700000" algn="tl">
                    <a:srgbClr val="000000">
                      <a:alpha val="43137"/>
                    </a:srgbClr>
                  </a:outerShdw>
                </a:effectLst>
              </a:rPr>
              <a:t>Illinois v. </a:t>
            </a:r>
            <a:r>
              <a:rPr lang="en-US" b="1" i="1" dirty="0" err="1">
                <a:solidFill>
                  <a:schemeClr val="bg1"/>
                </a:solidFill>
                <a:effectLst>
                  <a:outerShdw blurRad="38100" dist="38100" dir="2700000" algn="tl">
                    <a:srgbClr val="000000">
                      <a:alpha val="43137"/>
                    </a:srgbClr>
                  </a:outerShdw>
                </a:effectLst>
              </a:rPr>
              <a:t>Overholt</a:t>
            </a:r>
            <a:r>
              <a:rPr lang="en-US" b="1" i="1" dirty="0">
                <a:solidFill>
                  <a:schemeClr val="bg1"/>
                </a:solidFill>
                <a:effectLst>
                  <a:outerShdw blurRad="38100" dist="38100" dir="2700000" algn="tl">
                    <a:srgbClr val="000000">
                      <a:alpha val="43137"/>
                    </a:srgbClr>
                  </a:outerShdw>
                </a:effectLst>
              </a:rPr>
              <a:t> &amp; </a:t>
            </a:r>
            <a:r>
              <a:rPr lang="en-US" b="1" i="1" dirty="0" err="1">
                <a:solidFill>
                  <a:schemeClr val="bg1"/>
                </a:solidFill>
                <a:effectLst>
                  <a:outerShdw blurRad="38100" dist="38100" dir="2700000" algn="tl">
                    <a:srgbClr val="000000">
                      <a:alpha val="43137"/>
                    </a:srgbClr>
                  </a:outerShdw>
                </a:effectLst>
              </a:rPr>
              <a:t>Squier</a:t>
            </a:r>
            <a:endParaRPr lang="en-US" b="1" i="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10000"/>
          </a:bodyPr>
          <a:lstStyle/>
          <a:p>
            <a:pPr>
              <a:buNone/>
            </a:pPr>
            <a:r>
              <a:rPr lang="en-US" b="1" i="1" dirty="0" smtClean="0">
                <a:solidFill>
                  <a:schemeClr val="bg1"/>
                </a:solidFill>
                <a:effectLst>
                  <a:outerShdw blurRad="38100" dist="38100" dir="2700000" algn="tl">
                    <a:srgbClr val="000000">
                      <a:alpha val="43137"/>
                    </a:srgbClr>
                  </a:outerShdw>
                </a:effectLst>
              </a:rPr>
              <a:t>	</a:t>
            </a:r>
            <a:r>
              <a:rPr lang="en-US" b="1" i="1" dirty="0" err="1" smtClean="0">
                <a:solidFill>
                  <a:schemeClr val="bg1"/>
                </a:solidFill>
                <a:effectLst>
                  <a:outerShdw blurRad="38100" dist="38100" dir="2700000" algn="tl">
                    <a:srgbClr val="000000">
                      <a:alpha val="43137"/>
                    </a:srgbClr>
                  </a:outerShdw>
                </a:effectLst>
              </a:rPr>
              <a:t>Overholt</a:t>
            </a:r>
            <a:r>
              <a:rPr lang="en-US" b="1" i="1" dirty="0" smtClean="0">
                <a:solidFill>
                  <a:schemeClr val="bg1"/>
                </a:solidFill>
                <a:effectLst>
                  <a:outerShdw blurRad="38100" dist="38100" dir="2700000" algn="tl">
                    <a:srgbClr val="000000">
                      <a:alpha val="43137"/>
                    </a:srgbClr>
                  </a:outerShdw>
                </a:effectLst>
              </a:rPr>
              <a:t> </a:t>
            </a:r>
            <a:r>
              <a:rPr lang="en-US" b="1" i="1" dirty="0">
                <a:solidFill>
                  <a:schemeClr val="bg1"/>
                </a:solidFill>
                <a:effectLst>
                  <a:outerShdw blurRad="38100" dist="38100" dir="2700000" algn="tl">
                    <a:srgbClr val="000000">
                      <a:alpha val="43137"/>
                    </a:srgbClr>
                  </a:outerShdw>
                </a:effectLst>
              </a:rPr>
              <a:t>and </a:t>
            </a:r>
            <a:r>
              <a:rPr lang="en-US" b="1" i="1" dirty="0" err="1">
                <a:solidFill>
                  <a:schemeClr val="bg1"/>
                </a:solidFill>
                <a:effectLst>
                  <a:outerShdw blurRad="38100" dist="38100" dir="2700000" algn="tl">
                    <a:srgbClr val="000000">
                      <a:alpha val="43137"/>
                    </a:srgbClr>
                  </a:outerShdw>
                </a:effectLst>
              </a:rPr>
              <a:t>Squier</a:t>
            </a:r>
            <a:r>
              <a:rPr lang="en-US" b="1" i="1" dirty="0">
                <a:solidFill>
                  <a:schemeClr val="bg1"/>
                </a:solidFill>
                <a:effectLst>
                  <a:outerShdw blurRad="38100" dist="38100" dir="2700000" algn="tl">
                    <a:srgbClr val="000000">
                      <a:alpha val="43137"/>
                    </a:srgbClr>
                  </a:outerShdw>
                </a:effectLst>
              </a:rPr>
              <a:t> </a:t>
            </a:r>
            <a:r>
              <a:rPr lang="en-US" b="1" i="1" dirty="0" smtClean="0">
                <a:solidFill>
                  <a:schemeClr val="bg1"/>
                </a:solidFill>
                <a:effectLst>
                  <a:outerShdw blurRad="38100" dist="38100" dir="2700000" algn="tl">
                    <a:srgbClr val="000000">
                      <a:alpha val="43137"/>
                    </a:srgbClr>
                  </a:outerShdw>
                </a:effectLst>
              </a:rPr>
              <a:t>set up a deal </a:t>
            </a:r>
            <a:r>
              <a:rPr lang="en-US" b="1" i="1" dirty="0">
                <a:solidFill>
                  <a:schemeClr val="bg1"/>
                </a:solidFill>
                <a:effectLst>
                  <a:outerShdw blurRad="38100" dist="38100" dir="2700000" algn="tl">
                    <a:srgbClr val="000000">
                      <a:alpha val="43137"/>
                    </a:srgbClr>
                  </a:outerShdw>
                </a:effectLst>
              </a:rPr>
              <a:t>with three judges from Christian County, Illinois, to </a:t>
            </a:r>
            <a:r>
              <a:rPr lang="en-US" b="1" i="1" dirty="0" smtClean="0">
                <a:solidFill>
                  <a:schemeClr val="bg1"/>
                </a:solidFill>
                <a:effectLst>
                  <a:outerShdw blurRad="38100" dist="38100" dir="2700000" algn="tl">
                    <a:srgbClr val="000000">
                      <a:alpha val="43137"/>
                    </a:srgbClr>
                  </a:outerShdw>
                </a:effectLst>
              </a:rPr>
              <a:t>build an awesome </a:t>
            </a:r>
            <a:r>
              <a:rPr lang="en-US" b="1" i="1" dirty="0">
                <a:solidFill>
                  <a:schemeClr val="bg1"/>
                </a:solidFill>
                <a:effectLst>
                  <a:outerShdw blurRad="38100" dist="38100" dir="2700000" algn="tl">
                    <a:srgbClr val="000000">
                      <a:alpha val="43137"/>
                    </a:srgbClr>
                  </a:outerShdw>
                </a:effectLst>
              </a:rPr>
              <a:t>a courthouse. </a:t>
            </a:r>
            <a:r>
              <a:rPr lang="en-US" b="1" i="1" dirty="0" smtClean="0">
                <a:solidFill>
                  <a:schemeClr val="bg1"/>
                </a:solidFill>
                <a:effectLst>
                  <a:outerShdw blurRad="38100" dist="38100" dir="2700000" algn="tl">
                    <a:srgbClr val="000000">
                      <a:alpha val="43137"/>
                    </a:srgbClr>
                  </a:outerShdw>
                </a:effectLst>
              </a:rPr>
              <a:t>Judge </a:t>
            </a:r>
            <a:r>
              <a:rPr lang="en-US" b="1" i="1" dirty="0" err="1">
                <a:solidFill>
                  <a:schemeClr val="bg1"/>
                </a:solidFill>
                <a:effectLst>
                  <a:outerShdw blurRad="38100" dist="38100" dir="2700000" algn="tl">
                    <a:srgbClr val="000000">
                      <a:alpha val="43137"/>
                    </a:srgbClr>
                  </a:outerShdw>
                </a:effectLst>
              </a:rPr>
              <a:t>Vandeveer</a:t>
            </a:r>
            <a:r>
              <a:rPr lang="en-US" b="1" i="1" dirty="0">
                <a:solidFill>
                  <a:schemeClr val="bg1"/>
                </a:solidFill>
                <a:effectLst>
                  <a:outerShdw blurRad="38100" dist="38100" dir="2700000" algn="tl">
                    <a:srgbClr val="000000">
                      <a:alpha val="43137"/>
                    </a:srgbClr>
                  </a:outerShdw>
                </a:effectLst>
              </a:rPr>
              <a:t> refused to pay because the job failed to meet agreed specifications. </a:t>
            </a:r>
            <a:r>
              <a:rPr lang="en-US" b="1" i="1" dirty="0" err="1">
                <a:solidFill>
                  <a:schemeClr val="bg1"/>
                </a:solidFill>
                <a:effectLst>
                  <a:outerShdw blurRad="38100" dist="38100" dir="2700000" algn="tl">
                    <a:srgbClr val="000000">
                      <a:alpha val="43137"/>
                    </a:srgbClr>
                  </a:outerShdw>
                </a:effectLst>
              </a:rPr>
              <a:t>Overholt</a:t>
            </a:r>
            <a:r>
              <a:rPr lang="en-US" b="1" i="1" dirty="0">
                <a:solidFill>
                  <a:schemeClr val="bg1"/>
                </a:solidFill>
                <a:effectLst>
                  <a:outerShdw blurRad="38100" dist="38100" dir="2700000" algn="tl">
                    <a:srgbClr val="000000">
                      <a:alpha val="43137"/>
                    </a:srgbClr>
                  </a:outerShdw>
                </a:effectLst>
              </a:rPr>
              <a:t> and </a:t>
            </a:r>
            <a:r>
              <a:rPr lang="en-US" b="1" i="1" dirty="0" err="1">
                <a:solidFill>
                  <a:schemeClr val="bg1"/>
                </a:solidFill>
                <a:effectLst>
                  <a:outerShdw blurRad="38100" dist="38100" dir="2700000" algn="tl">
                    <a:srgbClr val="000000">
                      <a:alpha val="43137"/>
                    </a:srgbClr>
                  </a:outerShdw>
                </a:effectLst>
              </a:rPr>
              <a:t>Squier</a:t>
            </a:r>
            <a:r>
              <a:rPr lang="en-US" b="1" i="1" dirty="0">
                <a:solidFill>
                  <a:schemeClr val="bg1"/>
                </a:solidFill>
                <a:effectLst>
                  <a:outerShdw blurRad="38100" dist="38100" dir="2700000" algn="tl">
                    <a:srgbClr val="000000">
                      <a:alpha val="43137"/>
                    </a:srgbClr>
                  </a:outerShdw>
                </a:effectLst>
              </a:rPr>
              <a:t> </a:t>
            </a:r>
            <a:r>
              <a:rPr lang="en-US" b="1" i="1" dirty="0" smtClean="0">
                <a:solidFill>
                  <a:schemeClr val="bg1"/>
                </a:solidFill>
                <a:effectLst>
                  <a:outerShdw blurRad="38100" dist="38100" dir="2700000" algn="tl">
                    <a:srgbClr val="000000">
                      <a:alpha val="43137"/>
                    </a:srgbClr>
                  </a:outerShdw>
                </a:effectLst>
              </a:rPr>
              <a:t>stopped </a:t>
            </a:r>
            <a:r>
              <a:rPr lang="en-US" b="1" i="1" dirty="0">
                <a:solidFill>
                  <a:schemeClr val="bg1"/>
                </a:solidFill>
                <a:effectLst>
                  <a:outerShdw blurRad="38100" dist="38100" dir="2700000" algn="tl">
                    <a:srgbClr val="000000">
                      <a:alpha val="43137"/>
                    </a:srgbClr>
                  </a:outerShdw>
                </a:effectLst>
              </a:rPr>
              <a:t>construction and sued </a:t>
            </a:r>
            <a:r>
              <a:rPr lang="en-US" b="1" i="1" dirty="0" smtClean="0">
                <a:solidFill>
                  <a:schemeClr val="bg1"/>
                </a:solidFill>
                <a:effectLst>
                  <a:outerShdw blurRad="38100" dist="38100" dir="2700000" algn="tl">
                    <a:srgbClr val="000000">
                      <a:alpha val="43137"/>
                    </a:srgbClr>
                  </a:outerShdw>
                </a:effectLst>
              </a:rPr>
              <a:t>to </a:t>
            </a:r>
            <a:r>
              <a:rPr lang="en-US" b="1" i="1" dirty="0">
                <a:solidFill>
                  <a:schemeClr val="bg1"/>
                </a:solidFill>
                <a:effectLst>
                  <a:outerShdw blurRad="38100" dist="38100" dir="2700000" algn="tl">
                    <a:srgbClr val="000000">
                      <a:alpha val="43137"/>
                    </a:srgbClr>
                  </a:outerShdw>
                </a:effectLst>
              </a:rPr>
              <a:t>recover the anticipated profits. </a:t>
            </a:r>
            <a:r>
              <a:rPr lang="en-US" b="1" i="1" dirty="0" smtClean="0">
                <a:solidFill>
                  <a:schemeClr val="bg1"/>
                </a:solidFill>
                <a:effectLst>
                  <a:outerShdw blurRad="38100" dist="38100" dir="2700000" algn="tl">
                    <a:srgbClr val="000000">
                      <a:alpha val="43137"/>
                    </a:srgbClr>
                  </a:outerShdw>
                </a:effectLst>
              </a:rPr>
              <a:t>The </a:t>
            </a:r>
            <a:r>
              <a:rPr lang="en-US" b="1" i="1" dirty="0">
                <a:solidFill>
                  <a:schemeClr val="bg1"/>
                </a:solidFill>
                <a:effectLst>
                  <a:outerShdw blurRad="38100" dist="38100" dir="2700000" algn="tl">
                    <a:srgbClr val="000000">
                      <a:alpha val="43137"/>
                    </a:srgbClr>
                  </a:outerShdw>
                </a:effectLst>
              </a:rPr>
              <a:t>jury found for </a:t>
            </a:r>
            <a:r>
              <a:rPr lang="en-US" b="1" i="1" dirty="0" err="1">
                <a:solidFill>
                  <a:schemeClr val="bg1"/>
                </a:solidFill>
                <a:effectLst>
                  <a:outerShdw blurRad="38100" dist="38100" dir="2700000" algn="tl">
                    <a:srgbClr val="000000">
                      <a:alpha val="43137"/>
                    </a:srgbClr>
                  </a:outerShdw>
                </a:effectLst>
              </a:rPr>
              <a:t>Overholt</a:t>
            </a:r>
            <a:r>
              <a:rPr lang="en-US" b="1" i="1" dirty="0">
                <a:solidFill>
                  <a:schemeClr val="bg1"/>
                </a:solidFill>
                <a:effectLst>
                  <a:outerShdw blurRad="38100" dist="38100" dir="2700000" algn="tl">
                    <a:srgbClr val="000000">
                      <a:alpha val="43137"/>
                    </a:srgbClr>
                  </a:outerShdw>
                </a:effectLst>
              </a:rPr>
              <a:t> and </a:t>
            </a:r>
            <a:r>
              <a:rPr lang="en-US" b="1" i="1" dirty="0" err="1">
                <a:solidFill>
                  <a:schemeClr val="bg1"/>
                </a:solidFill>
                <a:effectLst>
                  <a:outerShdw blurRad="38100" dist="38100" dir="2700000" algn="tl">
                    <a:srgbClr val="000000">
                      <a:alpha val="43137"/>
                    </a:srgbClr>
                  </a:outerShdw>
                </a:effectLst>
              </a:rPr>
              <a:t>Squier</a:t>
            </a:r>
            <a:r>
              <a:rPr lang="en-US" b="1" i="1" dirty="0">
                <a:solidFill>
                  <a:schemeClr val="bg1"/>
                </a:solidFill>
                <a:effectLst>
                  <a:outerShdw blurRad="38100" dist="38100" dir="2700000" algn="tl">
                    <a:srgbClr val="000000">
                      <a:alpha val="43137"/>
                    </a:srgbClr>
                  </a:outerShdw>
                </a:effectLst>
              </a:rPr>
              <a:t> and awarded $657.87. The Christian County officials, who had retained Lincoln, appealed to the Illinois Supreme Court, which reversed and remanded the appeal. </a:t>
            </a:r>
            <a:r>
              <a:rPr lang="en-US" b="1" i="1" dirty="0" smtClean="0">
                <a:solidFill>
                  <a:schemeClr val="bg1"/>
                </a:solidFill>
                <a:effectLst>
                  <a:outerShdw blurRad="38100" dist="38100" dir="2700000" algn="tl">
                    <a:srgbClr val="000000">
                      <a:alpha val="43137"/>
                    </a:srgbClr>
                  </a:outerShdw>
                </a:effectLst>
              </a:rPr>
              <a:t>Lincoln </a:t>
            </a:r>
            <a:r>
              <a:rPr lang="en-US" b="1" i="1" dirty="0">
                <a:solidFill>
                  <a:schemeClr val="bg1"/>
                </a:solidFill>
                <a:effectLst>
                  <a:outerShdw blurRad="38100" dist="38100" dir="2700000" algn="tl">
                    <a:srgbClr val="000000">
                      <a:alpha val="43137"/>
                    </a:srgbClr>
                  </a:outerShdw>
                </a:effectLst>
              </a:rPr>
              <a:t>received a $50 fee for his work in the trial and the appeal.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bg1"/>
                </a:solidFill>
                <a:effectLst>
                  <a:outerShdw blurRad="38100" dist="38100" dir="2700000" algn="tl">
                    <a:srgbClr val="000000">
                      <a:alpha val="43137"/>
                    </a:srgbClr>
                  </a:outerShdw>
                </a:effectLst>
              </a:rPr>
              <a:t>Illinois v. </a:t>
            </a:r>
            <a:r>
              <a:rPr lang="en-US" i="1" dirty="0" err="1" smtClean="0">
                <a:solidFill>
                  <a:schemeClr val="bg1"/>
                </a:solidFill>
                <a:effectLst>
                  <a:outerShdw blurRad="38100" dist="38100" dir="2700000" algn="tl">
                    <a:srgbClr val="000000">
                      <a:alpha val="43137"/>
                    </a:srgbClr>
                  </a:outerShdw>
                </a:effectLst>
              </a:rPr>
              <a:t>Overholt</a:t>
            </a:r>
            <a:r>
              <a:rPr lang="en-US" i="1" dirty="0" smtClean="0">
                <a:solidFill>
                  <a:schemeClr val="bg1"/>
                </a:solidFill>
                <a:effectLst>
                  <a:outerShdw blurRad="38100" dist="38100" dir="2700000" algn="tl">
                    <a:srgbClr val="000000">
                      <a:alpha val="43137"/>
                    </a:srgbClr>
                  </a:outerShdw>
                </a:effectLst>
              </a:rPr>
              <a:t> &amp; </a:t>
            </a:r>
            <a:r>
              <a:rPr lang="en-US" i="1" dirty="0" err="1" smtClean="0">
                <a:solidFill>
                  <a:schemeClr val="bg1"/>
                </a:solidFill>
                <a:effectLst>
                  <a:outerShdw blurRad="38100" dist="38100" dir="2700000" algn="tl">
                    <a:srgbClr val="000000">
                      <a:alpha val="43137"/>
                    </a:srgbClr>
                  </a:outerShdw>
                </a:effectLst>
              </a:rPr>
              <a:t>Squier</a:t>
            </a:r>
            <a:endParaRPr lang="en-US" i="1" dirty="0">
              <a:solidFill>
                <a:schemeClr val="bg1"/>
              </a:solidFill>
              <a:effectLst>
                <a:outerShdw blurRad="38100" dist="38100" dir="2700000" algn="tl">
                  <a:srgbClr val="000000">
                    <a:alpha val="43137"/>
                  </a:srgbClr>
                </a:outerShdw>
              </a:effectLst>
            </a:endParaRPr>
          </a:p>
        </p:txBody>
      </p:sp>
      <p:pic>
        <p:nvPicPr>
          <p:cNvPr id="4" name="Content Placeholder 3" descr="001t.gif"/>
          <p:cNvPicPr>
            <a:picLocks noGrp="1" noChangeAspect="1"/>
          </p:cNvPicPr>
          <p:nvPr>
            <p:ph idx="1"/>
          </p:nvPr>
        </p:nvPicPr>
        <p:blipFill>
          <a:blip r:embed="rId2" cstate="print"/>
          <a:stretch>
            <a:fillRect/>
          </a:stretch>
        </p:blipFill>
        <p:spPr>
          <a:xfrm>
            <a:off x="1066800" y="1600200"/>
            <a:ext cx="5991225" cy="3840529"/>
          </a:xfrm>
        </p:spPr>
      </p:pic>
      <p:sp>
        <p:nvSpPr>
          <p:cNvPr id="5" name="TextBox 4"/>
          <p:cNvSpPr txBox="1"/>
          <p:nvPr/>
        </p:nvSpPr>
        <p:spPr>
          <a:xfrm>
            <a:off x="3048000" y="5486400"/>
            <a:ext cx="2004523" cy="369332"/>
          </a:xfrm>
          <a:prstGeom prst="rect">
            <a:avLst/>
          </a:prstGeom>
          <a:noFill/>
        </p:spPr>
        <p:txBody>
          <a:bodyPr wrap="none" rtlCol="0">
            <a:spAutoFit/>
          </a:bodyPr>
          <a:lstStyle/>
          <a:p>
            <a:r>
              <a:rPr lang="en-US" i="1" dirty="0" err="1">
                <a:effectLst>
                  <a:outerShdw blurRad="38100" dist="38100" dir="2700000" algn="tl">
                    <a:srgbClr val="000000">
                      <a:alpha val="43137"/>
                    </a:srgbClr>
                  </a:outerShdw>
                </a:effectLst>
              </a:rPr>
              <a:t>lprbscsm</a:t>
            </a:r>
            <a:r>
              <a:rPr lang="en-US" i="1" dirty="0">
                <a:effectLst>
                  <a:outerShdw blurRad="38100" dist="38100" dir="2700000" algn="tl">
                    <a:srgbClr val="000000">
                      <a:alpha val="43137"/>
                    </a:srgbClr>
                  </a:outerShdw>
                </a:effectLst>
              </a:rPr>
              <a:t> scsm1473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chemeClr val="bg1"/>
                </a:solidFill>
                <a:effectLst>
                  <a:outerShdw blurRad="38100" dist="38100" dir="2700000" algn="tl">
                    <a:srgbClr val="000000">
                      <a:alpha val="43137"/>
                    </a:srgbClr>
                  </a:outerShdw>
                </a:effectLst>
              </a:rPr>
              <a:t>Thompson et ux. V </a:t>
            </a:r>
            <a:r>
              <a:rPr lang="en-US" b="1" i="1" dirty="0" err="1">
                <a:solidFill>
                  <a:schemeClr val="bg1"/>
                </a:solidFill>
                <a:effectLst>
                  <a:outerShdw blurRad="38100" dist="38100" dir="2700000" algn="tl">
                    <a:srgbClr val="000000">
                      <a:alpha val="43137"/>
                    </a:srgbClr>
                  </a:outerShdw>
                </a:effectLst>
              </a:rPr>
              <a:t>Broadwell</a:t>
            </a:r>
            <a:endParaRPr lang="en-US" b="1" i="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r>
              <a:rPr lang="en-US" sz="1600" b="1" i="1" dirty="0">
                <a:effectLst>
                  <a:outerShdw blurRad="38100" dist="38100" dir="2700000" algn="tl">
                    <a:srgbClr val="000000">
                      <a:alpha val="43137"/>
                    </a:srgbClr>
                  </a:outerShdw>
                </a:effectLst>
              </a:rPr>
              <a:t> </a:t>
            </a:r>
            <a:r>
              <a:rPr lang="en-US" sz="1600" b="1" i="1" dirty="0">
                <a:solidFill>
                  <a:schemeClr val="bg1"/>
                </a:solidFill>
                <a:effectLst>
                  <a:outerShdw blurRad="38100" dist="38100" dir="2700000" algn="tl">
                    <a:srgbClr val="000000">
                      <a:alpha val="43137"/>
                    </a:srgbClr>
                  </a:outerShdw>
                </a:effectLst>
              </a:rPr>
              <a:t>Moses </a:t>
            </a:r>
            <a:r>
              <a:rPr lang="en-US" sz="1600" b="1" i="1" dirty="0" err="1">
                <a:solidFill>
                  <a:schemeClr val="bg1"/>
                </a:solidFill>
                <a:effectLst>
                  <a:outerShdw blurRad="38100" dist="38100" dir="2700000" algn="tl">
                    <a:srgbClr val="000000">
                      <a:alpha val="43137"/>
                    </a:srgbClr>
                  </a:outerShdw>
                </a:effectLst>
              </a:rPr>
              <a:t>Broadwell</a:t>
            </a:r>
            <a:r>
              <a:rPr lang="en-US" sz="1600" b="1" i="1" dirty="0">
                <a:solidFill>
                  <a:schemeClr val="bg1"/>
                </a:solidFill>
                <a:effectLst>
                  <a:outerShdw blurRad="38100" dist="38100" dir="2700000" algn="tl">
                    <a:srgbClr val="000000">
                      <a:alpha val="43137"/>
                    </a:srgbClr>
                  </a:outerShdw>
                </a:effectLst>
              </a:rPr>
              <a:t> wished to give his deceased son's children, Mary Jane </a:t>
            </a:r>
            <a:r>
              <a:rPr lang="en-US" sz="1600" b="1" i="1" dirty="0" err="1">
                <a:solidFill>
                  <a:schemeClr val="bg1"/>
                </a:solidFill>
                <a:effectLst>
                  <a:outerShdw blurRad="38100" dist="38100" dir="2700000" algn="tl">
                    <a:srgbClr val="000000">
                      <a:alpha val="43137"/>
                    </a:srgbClr>
                  </a:outerShdw>
                </a:effectLst>
              </a:rPr>
              <a:t>Broadwell</a:t>
            </a:r>
            <a:r>
              <a:rPr lang="en-US" sz="1600" b="1" i="1" dirty="0">
                <a:solidFill>
                  <a:schemeClr val="bg1"/>
                </a:solidFill>
                <a:effectLst>
                  <a:outerShdw blurRad="38100" dist="38100" dir="2700000" algn="tl">
                    <a:srgbClr val="000000">
                      <a:alpha val="43137"/>
                    </a:srgbClr>
                  </a:outerShdw>
                </a:effectLst>
              </a:rPr>
              <a:t> and William </a:t>
            </a:r>
            <a:r>
              <a:rPr lang="en-US" sz="1600" b="1" i="1" dirty="0" err="1">
                <a:solidFill>
                  <a:schemeClr val="bg1"/>
                </a:solidFill>
                <a:effectLst>
                  <a:outerShdw blurRad="38100" dist="38100" dir="2700000" algn="tl">
                    <a:srgbClr val="000000">
                      <a:alpha val="43137"/>
                    </a:srgbClr>
                  </a:outerShdw>
                </a:effectLst>
              </a:rPr>
              <a:t>Broadwell</a:t>
            </a:r>
            <a:r>
              <a:rPr lang="en-US" sz="1600" b="1" i="1" dirty="0">
                <a:solidFill>
                  <a:schemeClr val="bg1"/>
                </a:solidFill>
                <a:effectLst>
                  <a:outerShdw blurRad="38100" dist="38100" dir="2700000" algn="tl">
                    <a:srgbClr val="000000">
                      <a:alpha val="43137"/>
                    </a:srgbClr>
                  </a:outerShdw>
                </a:effectLst>
              </a:rPr>
              <a:t>, land if they lived to adulthood. He deeded four hundred acres to his other son, John B. </a:t>
            </a:r>
            <a:r>
              <a:rPr lang="en-US" sz="1600" b="1" i="1" dirty="0" err="1">
                <a:solidFill>
                  <a:schemeClr val="bg1"/>
                </a:solidFill>
                <a:effectLst>
                  <a:outerShdw blurRad="38100" dist="38100" dir="2700000" algn="tl">
                    <a:srgbClr val="000000">
                      <a:alpha val="43137"/>
                    </a:srgbClr>
                  </a:outerShdw>
                </a:effectLst>
              </a:rPr>
              <a:t>Broadwell</a:t>
            </a:r>
            <a:r>
              <a:rPr lang="en-US" sz="1600" b="1" i="1" dirty="0">
                <a:solidFill>
                  <a:schemeClr val="bg1"/>
                </a:solidFill>
                <a:effectLst>
                  <a:outerShdw blurRad="38100" dist="38100" dir="2700000" algn="tl">
                    <a:srgbClr val="000000">
                      <a:alpha val="43137"/>
                    </a:srgbClr>
                  </a:outerShdw>
                </a:effectLst>
              </a:rPr>
              <a:t>, to hold in trust. John B. </a:t>
            </a:r>
            <a:r>
              <a:rPr lang="en-US" sz="1600" b="1" i="1" dirty="0" err="1">
                <a:solidFill>
                  <a:schemeClr val="bg1"/>
                </a:solidFill>
                <a:effectLst>
                  <a:outerShdw blurRad="38100" dist="38100" dir="2700000" algn="tl">
                    <a:srgbClr val="000000">
                      <a:alpha val="43137"/>
                    </a:srgbClr>
                  </a:outerShdw>
                </a:effectLst>
              </a:rPr>
              <a:t>Broadwell</a:t>
            </a:r>
            <a:r>
              <a:rPr lang="en-US" sz="1600" b="1" i="1" dirty="0">
                <a:solidFill>
                  <a:schemeClr val="bg1"/>
                </a:solidFill>
                <a:effectLst>
                  <a:outerShdw blurRad="38100" dist="38100" dir="2700000" algn="tl">
                    <a:srgbClr val="000000">
                      <a:alpha val="43137"/>
                    </a:srgbClr>
                  </a:outerShdw>
                </a:effectLst>
              </a:rPr>
              <a:t> gave a bond to guarantee the conveyance. Mary Jane </a:t>
            </a:r>
            <a:r>
              <a:rPr lang="en-US" sz="1600" b="1" i="1" dirty="0" err="1">
                <a:solidFill>
                  <a:schemeClr val="bg1"/>
                </a:solidFill>
                <a:effectLst>
                  <a:outerShdw blurRad="38100" dist="38100" dir="2700000" algn="tl">
                    <a:srgbClr val="000000">
                      <a:alpha val="43137"/>
                    </a:srgbClr>
                  </a:outerShdw>
                </a:effectLst>
              </a:rPr>
              <a:t>Broadwell</a:t>
            </a:r>
            <a:r>
              <a:rPr lang="en-US" sz="1600" b="1" i="1" dirty="0">
                <a:solidFill>
                  <a:schemeClr val="bg1"/>
                </a:solidFill>
                <a:effectLst>
                  <a:outerShdw blurRad="38100" dist="38100" dir="2700000" algn="tl">
                    <a:srgbClr val="000000">
                      <a:alpha val="43137"/>
                    </a:srgbClr>
                  </a:outerShdw>
                </a:effectLst>
              </a:rPr>
              <a:t> later married Michael Thompson, and they sued John B. </a:t>
            </a:r>
            <a:r>
              <a:rPr lang="en-US" sz="1600" b="1" i="1" dirty="0" err="1">
                <a:solidFill>
                  <a:schemeClr val="bg1"/>
                </a:solidFill>
                <a:effectLst>
                  <a:outerShdw blurRad="38100" dist="38100" dir="2700000" algn="tl">
                    <a:srgbClr val="000000">
                      <a:alpha val="43137"/>
                    </a:srgbClr>
                  </a:outerShdw>
                </a:effectLst>
              </a:rPr>
              <a:t>Broadwell</a:t>
            </a:r>
            <a:r>
              <a:rPr lang="en-US" sz="1600" b="1" i="1" dirty="0">
                <a:solidFill>
                  <a:schemeClr val="bg1"/>
                </a:solidFill>
                <a:effectLst>
                  <a:outerShdw blurRad="38100" dist="38100" dir="2700000" algn="tl">
                    <a:srgbClr val="000000">
                      <a:alpha val="43137"/>
                    </a:srgbClr>
                  </a:outerShdw>
                </a:effectLst>
              </a:rPr>
              <a:t> to obtain their two-hundred-acre share, one-half of the accrued rent, and damages for cutting timber. John B. </a:t>
            </a:r>
            <a:r>
              <a:rPr lang="en-US" sz="1600" b="1" i="1" dirty="0" err="1">
                <a:solidFill>
                  <a:schemeClr val="bg1"/>
                </a:solidFill>
                <a:effectLst>
                  <a:outerShdw blurRad="38100" dist="38100" dir="2700000" algn="tl">
                    <a:srgbClr val="000000">
                      <a:alpha val="43137"/>
                    </a:srgbClr>
                  </a:outerShdw>
                </a:effectLst>
              </a:rPr>
              <a:t>Broadwell</a:t>
            </a:r>
            <a:r>
              <a:rPr lang="en-US" sz="1600" b="1" i="1" dirty="0">
                <a:solidFill>
                  <a:schemeClr val="bg1"/>
                </a:solidFill>
                <a:effectLst>
                  <a:outerShdw blurRad="38100" dist="38100" dir="2700000" algn="tl">
                    <a:srgbClr val="000000">
                      <a:alpha val="43137"/>
                    </a:srgbClr>
                  </a:outerShdw>
                </a:effectLst>
              </a:rPr>
              <a:t> pleaded that he had received an absolute deed to the land and had the option of conveying the property or paying the bond's $500 penalty. John B. </a:t>
            </a:r>
            <a:r>
              <a:rPr lang="en-US" sz="1600" b="1" i="1" dirty="0" err="1">
                <a:solidFill>
                  <a:schemeClr val="bg1"/>
                </a:solidFill>
                <a:effectLst>
                  <a:outerShdw blurRad="38100" dist="38100" dir="2700000" algn="tl">
                    <a:srgbClr val="000000">
                      <a:alpha val="43137"/>
                    </a:srgbClr>
                  </a:outerShdw>
                </a:effectLst>
              </a:rPr>
              <a:t>Broadwell</a:t>
            </a:r>
            <a:r>
              <a:rPr lang="en-US" sz="1600" b="1" i="1" dirty="0">
                <a:solidFill>
                  <a:schemeClr val="bg1"/>
                </a:solidFill>
                <a:effectLst>
                  <a:outerShdw blurRad="38100" dist="38100" dir="2700000" algn="tl">
                    <a:srgbClr val="000000">
                      <a:alpha val="43137"/>
                    </a:srgbClr>
                  </a:outerShdw>
                </a:effectLst>
              </a:rPr>
              <a:t> chose to pay the $500 penalty rather than convey the land. The court ordered John B. </a:t>
            </a:r>
            <a:r>
              <a:rPr lang="en-US" sz="1600" b="1" i="1" dirty="0" err="1">
                <a:solidFill>
                  <a:schemeClr val="bg1"/>
                </a:solidFill>
                <a:effectLst>
                  <a:outerShdw blurRad="38100" dist="38100" dir="2700000" algn="tl">
                    <a:srgbClr val="000000">
                      <a:alpha val="43137"/>
                    </a:srgbClr>
                  </a:outerShdw>
                </a:effectLst>
              </a:rPr>
              <a:t>Broadwell</a:t>
            </a:r>
            <a:r>
              <a:rPr lang="en-US" sz="1600" b="1" i="1" dirty="0">
                <a:solidFill>
                  <a:schemeClr val="bg1"/>
                </a:solidFill>
                <a:effectLst>
                  <a:outerShdw blurRad="38100" dist="38100" dir="2700000" algn="tl">
                    <a:srgbClr val="000000">
                      <a:alpha val="43137"/>
                    </a:srgbClr>
                  </a:outerShdw>
                </a:effectLst>
              </a:rPr>
              <a:t> to pay $500 to the Thompsons, who appealed to the Illinois Supreme Court because the bond was meant for conveyance of land, not payment of money. The supreme court reversed and remanded the judgment. Justice </a:t>
            </a:r>
            <a:r>
              <a:rPr lang="en-US" sz="1600" b="1" i="1" dirty="0" err="1">
                <a:solidFill>
                  <a:schemeClr val="bg1"/>
                </a:solidFill>
                <a:effectLst>
                  <a:outerShdw blurRad="38100" dist="38100" dir="2700000" algn="tl">
                    <a:srgbClr val="000000">
                      <a:alpha val="43137"/>
                    </a:srgbClr>
                  </a:outerShdw>
                </a:effectLst>
              </a:rPr>
              <a:t>Caton</a:t>
            </a:r>
            <a:r>
              <a:rPr lang="en-US" sz="1600" b="1" i="1" dirty="0">
                <a:solidFill>
                  <a:schemeClr val="bg1"/>
                </a:solidFill>
                <a:effectLst>
                  <a:outerShdw blurRad="38100" dist="38100" dir="2700000" algn="tl">
                    <a:srgbClr val="000000">
                      <a:alpha val="43137"/>
                    </a:srgbClr>
                  </a:outerShdw>
                </a:effectLst>
              </a:rPr>
              <a:t> stated that the "explicit declaratory clause" in the bond proved that the true intent of the obligation was that the two grandchildren receive equal shares of the land. </a:t>
            </a:r>
            <a:r>
              <a:rPr lang="en-US" sz="1600" b="1" i="1" dirty="0" err="1">
                <a:solidFill>
                  <a:schemeClr val="bg1"/>
                </a:solidFill>
                <a:effectLst>
                  <a:outerShdw blurRad="38100" dist="38100" dir="2700000" algn="tl">
                    <a:srgbClr val="000000">
                      <a:alpha val="43137"/>
                    </a:srgbClr>
                  </a:outerShdw>
                </a:effectLst>
              </a:rPr>
              <a:t>Caton</a:t>
            </a:r>
            <a:r>
              <a:rPr lang="en-US" sz="1600" b="1" i="1" dirty="0">
                <a:solidFill>
                  <a:schemeClr val="bg1"/>
                </a:solidFill>
                <a:effectLst>
                  <a:outerShdw blurRad="38100" dist="38100" dir="2700000" algn="tl">
                    <a:srgbClr val="000000">
                      <a:alpha val="43137"/>
                    </a:srgbClr>
                  </a:outerShdw>
                </a:effectLst>
              </a:rPr>
              <a:t> remarked that it was "very remarkable" that John B. </a:t>
            </a:r>
            <a:r>
              <a:rPr lang="en-US" sz="1600" b="1" i="1" dirty="0" err="1">
                <a:solidFill>
                  <a:schemeClr val="bg1"/>
                </a:solidFill>
                <a:effectLst>
                  <a:outerShdw blurRad="38100" dist="38100" dir="2700000" algn="tl">
                    <a:srgbClr val="000000">
                      <a:alpha val="43137"/>
                    </a:srgbClr>
                  </a:outerShdw>
                </a:effectLst>
              </a:rPr>
              <a:t>Broadwell</a:t>
            </a:r>
            <a:r>
              <a:rPr lang="en-US" sz="1600" b="1" i="1" dirty="0">
                <a:solidFill>
                  <a:schemeClr val="bg1"/>
                </a:solidFill>
                <a:effectLst>
                  <a:outerShdw blurRad="38100" dist="38100" dir="2700000" algn="tl">
                    <a:srgbClr val="000000">
                      <a:alpha val="43137"/>
                    </a:srgbClr>
                  </a:outerShdw>
                </a:effectLst>
              </a:rPr>
              <a:t> would plead that he had the option of paying the penalty instead of conveying the land. At the trial of the remanded case, the court ordered John B. </a:t>
            </a:r>
            <a:r>
              <a:rPr lang="en-US" sz="1600" b="1" i="1" dirty="0" err="1">
                <a:solidFill>
                  <a:schemeClr val="bg1"/>
                </a:solidFill>
                <a:effectLst>
                  <a:outerShdw blurRad="38100" dist="38100" dir="2700000" algn="tl">
                    <a:srgbClr val="000000">
                      <a:alpha val="43137"/>
                    </a:srgbClr>
                  </a:outerShdw>
                </a:effectLst>
              </a:rPr>
              <a:t>Broadwell</a:t>
            </a:r>
            <a:r>
              <a:rPr lang="en-US" sz="1600" b="1" i="1" dirty="0">
                <a:solidFill>
                  <a:schemeClr val="bg1"/>
                </a:solidFill>
                <a:effectLst>
                  <a:outerShdw blurRad="38100" dist="38100" dir="2700000" algn="tl">
                    <a:srgbClr val="000000">
                      <a:alpha val="43137"/>
                    </a:srgbClr>
                  </a:outerShdw>
                </a:effectLst>
              </a:rPr>
              <a:t> to give Mary Jane Thompson and William </a:t>
            </a:r>
            <a:r>
              <a:rPr lang="en-US" sz="1600" b="1" i="1" dirty="0" err="1">
                <a:solidFill>
                  <a:schemeClr val="bg1"/>
                </a:solidFill>
                <a:effectLst>
                  <a:outerShdw blurRad="38100" dist="38100" dir="2700000" algn="tl">
                    <a:srgbClr val="000000">
                      <a:alpha val="43137"/>
                    </a:srgbClr>
                  </a:outerShdw>
                </a:effectLst>
              </a:rPr>
              <a:t>Broadwell</a:t>
            </a:r>
            <a:r>
              <a:rPr lang="en-US" sz="1600" b="1" i="1" dirty="0">
                <a:solidFill>
                  <a:schemeClr val="bg1"/>
                </a:solidFill>
                <a:effectLst>
                  <a:outerShdw blurRad="38100" dist="38100" dir="2700000" algn="tl">
                    <a:srgbClr val="000000">
                      <a:alpha val="43137"/>
                    </a:srgbClr>
                  </a:outerShdw>
                </a:effectLst>
              </a:rPr>
              <a:t> two hundred acres of land each. Lincoln represented John B. </a:t>
            </a:r>
            <a:r>
              <a:rPr lang="en-US" sz="1600" b="1" i="1" dirty="0" err="1">
                <a:solidFill>
                  <a:schemeClr val="bg1"/>
                </a:solidFill>
                <a:effectLst>
                  <a:outerShdw blurRad="38100" dist="38100" dir="2700000" algn="tl">
                    <a:srgbClr val="000000">
                      <a:alpha val="43137"/>
                    </a:srgbClr>
                  </a:outerShdw>
                </a:effectLst>
              </a:rPr>
              <a:t>Broadwell</a:t>
            </a:r>
            <a:r>
              <a:rPr lang="en-US" sz="1600" b="1" i="1" dirty="0">
                <a:solidFill>
                  <a:schemeClr val="bg1"/>
                </a:solidFill>
                <a:effectLst>
                  <a:outerShdw blurRad="38100" dist="38100" dir="2700000" algn="tl">
                    <a:srgbClr val="000000">
                      <a:alpha val="43137"/>
                    </a:srgbClr>
                  </a:outerShdw>
                </a:effectLst>
              </a:rPr>
              <a:t> in the trial, the appeal, and the remanded case. Lincoln and Herndon received $20 for their legal services</a:t>
            </a:r>
            <a:r>
              <a:rPr lang="en-US" sz="1600" b="1" i="1" dirty="0" smtClean="0">
                <a:solidFill>
                  <a:schemeClr val="bg1"/>
                </a:solidFill>
                <a:effectLst>
                  <a:outerShdw blurRad="38100" dist="38100" dir="2700000" algn="tl">
                    <a:srgbClr val="000000">
                      <a:alpha val="43137"/>
                    </a:srgbClr>
                  </a:outerShdw>
                </a:effectLst>
              </a:rPr>
              <a:t>.</a:t>
            </a:r>
            <a:endParaRPr lang="en-US" sz="1600" b="1"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bg1"/>
                </a:solidFill>
                <a:effectLst>
                  <a:outerShdw blurRad="38100" dist="38100" dir="2700000" algn="tl">
                    <a:srgbClr val="000000">
                      <a:alpha val="43137"/>
                    </a:srgbClr>
                  </a:outerShdw>
                </a:effectLst>
              </a:rPr>
              <a:t>Thompson et ux. V </a:t>
            </a:r>
            <a:r>
              <a:rPr lang="en-US" b="1" i="1" dirty="0" err="1" smtClean="0">
                <a:solidFill>
                  <a:schemeClr val="bg1"/>
                </a:solidFill>
                <a:effectLst>
                  <a:outerShdw blurRad="38100" dist="38100" dir="2700000" algn="tl">
                    <a:srgbClr val="000000">
                      <a:alpha val="43137"/>
                    </a:srgbClr>
                  </a:outerShdw>
                </a:effectLst>
              </a:rPr>
              <a:t>Broadwell</a:t>
            </a:r>
            <a:endParaRPr lang="en-US" dirty="0"/>
          </a:p>
        </p:txBody>
      </p:sp>
      <p:pic>
        <p:nvPicPr>
          <p:cNvPr id="8" name="Content Placeholder 7" descr="001r.jpg"/>
          <p:cNvPicPr>
            <a:picLocks noGrp="1" noChangeAspect="1"/>
          </p:cNvPicPr>
          <p:nvPr>
            <p:ph idx="1"/>
          </p:nvPr>
        </p:nvPicPr>
        <p:blipFill>
          <a:blip r:embed="rId2" cstate="print"/>
          <a:stretch>
            <a:fillRect/>
          </a:stretch>
        </p:blipFill>
        <p:spPr>
          <a:xfrm>
            <a:off x="838200" y="1295400"/>
            <a:ext cx="3370359" cy="5375814"/>
          </a:xfrm>
        </p:spPr>
      </p:pic>
      <p:sp>
        <p:nvSpPr>
          <p:cNvPr id="9" name="TextBox 8"/>
          <p:cNvSpPr txBox="1"/>
          <p:nvPr/>
        </p:nvSpPr>
        <p:spPr>
          <a:xfrm>
            <a:off x="4495800" y="6248400"/>
            <a:ext cx="2004523" cy="369332"/>
          </a:xfrm>
          <a:prstGeom prst="rect">
            <a:avLst/>
          </a:prstGeom>
          <a:noFill/>
        </p:spPr>
        <p:txBody>
          <a:bodyPr wrap="none" rtlCol="0">
            <a:spAutoFit/>
          </a:bodyPr>
          <a:lstStyle/>
          <a:p>
            <a:r>
              <a:rPr lang="en-US" b="1" dirty="0" err="1">
                <a:effectLst>
                  <a:outerShdw blurRad="38100" dist="38100" dir="2700000" algn="tl">
                    <a:srgbClr val="000000">
                      <a:alpha val="43137"/>
                    </a:srgbClr>
                  </a:outerShdw>
                </a:effectLst>
              </a:rPr>
              <a:t>lprbscsm</a:t>
            </a:r>
            <a:r>
              <a:rPr lang="en-US" b="1" dirty="0">
                <a:effectLst>
                  <a:outerShdw blurRad="38100" dist="38100" dir="2700000" algn="tl">
                    <a:srgbClr val="000000">
                      <a:alpha val="43137"/>
                    </a:srgbClr>
                  </a:outerShdw>
                </a:effectLst>
              </a:rPr>
              <a:t> scsm1410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effectLst>
                  <a:outerShdw blurRad="38100" dist="38100" dir="2700000" algn="tl">
                    <a:srgbClr val="000000">
                      <a:alpha val="43137"/>
                    </a:srgbClr>
                  </a:outerShdw>
                </a:effectLst>
                <a:latin typeface="Algerian" pitchFamily="82" charset="0"/>
              </a:rPr>
              <a:t>Such A Bro</a:t>
            </a:r>
            <a:endParaRPr lang="en-US" i="1" dirty="0">
              <a:effectLst>
                <a:outerShdw blurRad="38100" dist="38100" dir="2700000" algn="tl">
                  <a:srgbClr val="000000">
                    <a:alpha val="43137"/>
                  </a:srgbClr>
                </a:outerShdw>
              </a:effectLst>
              <a:latin typeface="Algerian" pitchFamily="82" charset="0"/>
            </a:endParaRPr>
          </a:p>
        </p:txBody>
      </p:sp>
      <p:pic>
        <p:nvPicPr>
          <p:cNvPr id="4" name="Content Placeholder 3" descr="00352v.jpg"/>
          <p:cNvPicPr>
            <a:picLocks noGrp="1" noChangeAspect="1"/>
          </p:cNvPicPr>
          <p:nvPr>
            <p:ph idx="1"/>
          </p:nvPr>
        </p:nvPicPr>
        <p:blipFill>
          <a:blip r:embed="rId2" cstate="print"/>
          <a:stretch>
            <a:fillRect/>
          </a:stretch>
        </p:blipFill>
        <p:spPr>
          <a:xfrm>
            <a:off x="457200" y="1447800"/>
            <a:ext cx="3420992" cy="4525963"/>
          </a:xfrm>
        </p:spPr>
      </p:pic>
      <p:sp>
        <p:nvSpPr>
          <p:cNvPr id="5" name="TextBox 4"/>
          <p:cNvSpPr txBox="1"/>
          <p:nvPr/>
        </p:nvSpPr>
        <p:spPr>
          <a:xfrm>
            <a:off x="1219200" y="6248400"/>
            <a:ext cx="1241045" cy="369332"/>
          </a:xfrm>
          <a:prstGeom prst="rect">
            <a:avLst/>
          </a:prstGeom>
          <a:noFill/>
        </p:spPr>
        <p:txBody>
          <a:bodyPr wrap="none" rtlCol="0">
            <a:spAutoFit/>
          </a:bodyPr>
          <a:lstStyle/>
          <a:p>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pga</a:t>
            </a:r>
            <a:r>
              <a:rPr lang="en-US" b="1" i="1" dirty="0">
                <a:effectLst>
                  <a:outerShdw blurRad="38100" dist="38100" dir="2700000" algn="tl">
                    <a:srgbClr val="000000">
                      <a:alpha val="43137"/>
                    </a:srgbClr>
                  </a:outerShdw>
                </a:effectLst>
              </a:rPr>
              <a:t> 00352</a:t>
            </a:r>
          </a:p>
        </p:txBody>
      </p:sp>
      <p:pic>
        <p:nvPicPr>
          <p:cNvPr id="6" name="Picture 5" descr="03411r.jpg"/>
          <p:cNvPicPr>
            <a:picLocks noChangeAspect="1"/>
          </p:cNvPicPr>
          <p:nvPr/>
        </p:nvPicPr>
        <p:blipFill>
          <a:blip r:embed="rId3" cstate="print"/>
          <a:stretch>
            <a:fillRect/>
          </a:stretch>
        </p:blipFill>
        <p:spPr>
          <a:xfrm>
            <a:off x="4876800" y="1600200"/>
            <a:ext cx="3360420" cy="4267200"/>
          </a:xfrm>
          <a:prstGeom prst="rect">
            <a:avLst/>
          </a:prstGeom>
        </p:spPr>
      </p:pic>
      <p:sp>
        <p:nvSpPr>
          <p:cNvPr id="7" name="TextBox 6"/>
          <p:cNvSpPr txBox="1"/>
          <p:nvPr/>
        </p:nvSpPr>
        <p:spPr>
          <a:xfrm>
            <a:off x="6172200" y="6096000"/>
            <a:ext cx="1241045" cy="369332"/>
          </a:xfrm>
          <a:prstGeom prst="rect">
            <a:avLst/>
          </a:prstGeom>
          <a:noFill/>
        </p:spPr>
        <p:txBody>
          <a:bodyPr wrap="none" rtlCol="0">
            <a:spAutoFit/>
          </a:bodyPr>
          <a:lstStyle/>
          <a:p>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pga</a:t>
            </a:r>
            <a:r>
              <a:rPr lang="en-US" b="1" i="1" dirty="0">
                <a:effectLst>
                  <a:outerShdw blurRad="38100" dist="38100" dir="2700000" algn="tl">
                    <a:srgbClr val="000000">
                      <a:alpha val="43137"/>
                    </a:srgbClr>
                  </a:outerShdw>
                </a:effectLst>
              </a:rPr>
              <a:t> 03411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effectLst>
                  <a:outerShdw blurRad="38100" dist="38100" dir="2700000" algn="tl">
                    <a:srgbClr val="000000">
                      <a:alpha val="43137"/>
                    </a:srgbClr>
                  </a:outerShdw>
                </a:effectLst>
                <a:latin typeface="Algerian" pitchFamily="82" charset="0"/>
              </a:rPr>
              <a:t>PIONEER OF FACIAL HAIR</a:t>
            </a:r>
            <a:endParaRPr lang="en-US" i="1" dirty="0">
              <a:effectLst>
                <a:outerShdw blurRad="38100" dist="38100" dir="2700000" algn="tl">
                  <a:srgbClr val="000000">
                    <a:alpha val="43137"/>
                  </a:srgbClr>
                </a:outerShdw>
              </a:effectLst>
              <a:latin typeface="Algerian" pitchFamily="82" charset="0"/>
            </a:endParaRPr>
          </a:p>
        </p:txBody>
      </p:sp>
      <p:pic>
        <p:nvPicPr>
          <p:cNvPr id="4" name="Content Placeholder 3" descr="3a18217v.jpg"/>
          <p:cNvPicPr>
            <a:picLocks noGrp="1" noChangeAspect="1"/>
          </p:cNvPicPr>
          <p:nvPr>
            <p:ph idx="1"/>
          </p:nvPr>
        </p:nvPicPr>
        <p:blipFill>
          <a:blip r:embed="rId2" cstate="print"/>
          <a:stretch>
            <a:fillRect/>
          </a:stretch>
        </p:blipFill>
        <p:spPr>
          <a:xfrm>
            <a:off x="2819400" y="1371600"/>
            <a:ext cx="3196437" cy="3948313"/>
          </a:xfrm>
        </p:spPr>
      </p:pic>
      <p:sp>
        <p:nvSpPr>
          <p:cNvPr id="5" name="TextBox 4"/>
          <p:cNvSpPr txBox="1"/>
          <p:nvPr/>
        </p:nvSpPr>
        <p:spPr>
          <a:xfrm>
            <a:off x="3733800" y="5638800"/>
            <a:ext cx="1497526" cy="369332"/>
          </a:xfrm>
          <a:prstGeom prst="rect">
            <a:avLst/>
          </a:prstGeom>
          <a:noFill/>
        </p:spPr>
        <p:txBody>
          <a:bodyPr wrap="none" rtlCol="0">
            <a:spAutoFit/>
          </a:bodyPr>
          <a:lstStyle/>
          <a:p>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cph</a:t>
            </a:r>
            <a:r>
              <a:rPr lang="en-US" b="1" i="1" dirty="0">
                <a:effectLst>
                  <a:outerShdw blurRad="38100" dist="38100" dir="2700000" algn="tl">
                    <a:srgbClr val="000000">
                      <a:alpha val="43137"/>
                    </a:srgbClr>
                  </a:outerShdw>
                </a:effectLst>
              </a:rPr>
              <a:t> 3a18217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effectLst>
                  <a:outerShdw blurRad="38100" dist="38100" dir="2700000" algn="tl">
                    <a:srgbClr val="000000">
                      <a:alpha val="43137"/>
                    </a:srgbClr>
                  </a:outerShdw>
                </a:effectLst>
                <a:latin typeface="Algerian" pitchFamily="82" charset="0"/>
              </a:rPr>
              <a:t>EVEN MEXICAN PEOPLE LIKED HIM!</a:t>
            </a:r>
            <a:endParaRPr lang="en-US" i="1" dirty="0">
              <a:effectLst>
                <a:outerShdw blurRad="38100" dist="38100" dir="2700000" algn="tl">
                  <a:srgbClr val="000000">
                    <a:alpha val="43137"/>
                  </a:srgbClr>
                </a:outerShdw>
              </a:effectLst>
              <a:latin typeface="Algerian" pitchFamily="82" charset="0"/>
            </a:endParaRPr>
          </a:p>
        </p:txBody>
      </p:sp>
      <p:pic>
        <p:nvPicPr>
          <p:cNvPr id="4" name="Content Placeholder 3" descr="001q (1).gif"/>
          <p:cNvPicPr>
            <a:picLocks noGrp="1" noChangeAspect="1"/>
          </p:cNvPicPr>
          <p:nvPr>
            <p:ph idx="1"/>
          </p:nvPr>
        </p:nvPicPr>
        <p:blipFill>
          <a:blip r:embed="rId2" cstate="print"/>
          <a:stretch>
            <a:fillRect/>
          </a:stretch>
        </p:blipFill>
        <p:spPr>
          <a:xfrm>
            <a:off x="2813206" y="1600200"/>
            <a:ext cx="3517588" cy="4525963"/>
          </a:xfrm>
        </p:spPr>
      </p:pic>
      <p:sp>
        <p:nvSpPr>
          <p:cNvPr id="5" name="TextBox 4"/>
          <p:cNvSpPr txBox="1"/>
          <p:nvPr/>
        </p:nvSpPr>
        <p:spPr>
          <a:xfrm>
            <a:off x="3657600" y="6324600"/>
            <a:ext cx="2004523" cy="369332"/>
          </a:xfrm>
          <a:prstGeom prst="rect">
            <a:avLst/>
          </a:prstGeom>
          <a:noFill/>
        </p:spPr>
        <p:txBody>
          <a:bodyPr wrap="none" rtlCol="0">
            <a:spAutoFit/>
          </a:bodyPr>
          <a:lstStyle/>
          <a:p>
            <a:r>
              <a:rPr lang="en-US" b="1" i="1" dirty="0" err="1">
                <a:effectLst>
                  <a:outerShdw blurRad="38100" dist="38100" dir="2700000" algn="tl">
                    <a:srgbClr val="000000">
                      <a:alpha val="43137"/>
                    </a:srgbClr>
                  </a:outerShdw>
                </a:effectLst>
              </a:rPr>
              <a:t>lprbscsm</a:t>
            </a:r>
            <a:r>
              <a:rPr lang="en-US" b="1" i="1" dirty="0">
                <a:effectLst>
                  <a:outerShdw blurRad="38100" dist="38100" dir="2700000" algn="tl">
                    <a:srgbClr val="000000">
                      <a:alpha val="43137"/>
                    </a:srgbClr>
                  </a:outerShdw>
                </a:effectLst>
              </a:rPr>
              <a:t> scsm0485</a:t>
            </a:r>
          </a:p>
        </p:txBody>
      </p:sp>
      <p:sp>
        <p:nvSpPr>
          <p:cNvPr id="6" name="Right Arrow 5"/>
          <p:cNvSpPr/>
          <p:nvPr/>
        </p:nvSpPr>
        <p:spPr>
          <a:xfrm>
            <a:off x="1371600" y="3962400"/>
            <a:ext cx="2667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3962400"/>
            <a:ext cx="1267719" cy="646331"/>
          </a:xfrm>
          <a:prstGeom prst="rect">
            <a:avLst/>
          </a:prstGeom>
          <a:noFill/>
        </p:spPr>
        <p:txBody>
          <a:bodyPr wrap="none" rtlCol="0">
            <a:spAutoFit/>
          </a:bodyPr>
          <a:lstStyle/>
          <a:p>
            <a:r>
              <a:rPr lang="en-US" b="1" i="1" dirty="0" err="1" smtClean="0">
                <a:effectLst>
                  <a:outerShdw blurRad="38100" dist="38100" dir="2700000" algn="tl">
                    <a:srgbClr val="000000">
                      <a:alpha val="43137"/>
                    </a:srgbClr>
                  </a:outerShdw>
                </a:effectLst>
              </a:rPr>
              <a:t>A”bro”ham</a:t>
            </a:r>
            <a:endParaRPr lang="en-US" b="1" i="1" dirty="0" smtClean="0">
              <a:effectLst>
                <a:outerShdw blurRad="38100" dist="38100" dir="2700000" algn="tl">
                  <a:srgbClr val="000000">
                    <a:alpha val="43137"/>
                  </a:srgbClr>
                </a:outerShdw>
              </a:effectLst>
            </a:endParaRPr>
          </a:p>
          <a:p>
            <a:r>
              <a:rPr lang="en-US" b="1" i="1" dirty="0" smtClean="0">
                <a:effectLst>
                  <a:outerShdw blurRad="38100" dist="38100" dir="2700000" algn="tl">
                    <a:srgbClr val="000000">
                      <a:alpha val="43137"/>
                    </a:srgbClr>
                  </a:outerShdw>
                </a:effectLst>
              </a:rPr>
              <a:t>Lincoln</a:t>
            </a:r>
            <a:endParaRPr lang="en-US"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89</Words>
  <Application>Microsoft Office PowerPoint</Application>
  <PresentationFormat>On-screen Show (4:3)</PresentationFormat>
  <Paragraphs>30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Abe “The Man” Lincoln</vt:lpstr>
      <vt:lpstr>Abe Lincoln was a total bro</vt:lpstr>
      <vt:lpstr>Illinois v. Overholt &amp; Squier</vt:lpstr>
      <vt:lpstr>Illinois v. Overholt &amp; Squier</vt:lpstr>
      <vt:lpstr>Thompson et ux. V Broadwell</vt:lpstr>
      <vt:lpstr>Thompson et ux. V Broadwell</vt:lpstr>
      <vt:lpstr>Such A Bro</vt:lpstr>
      <vt:lpstr>PIONEER OF FACIAL HAIR</vt:lpstr>
      <vt:lpstr>EVEN MEXICAN PEOPLE LIKED HIM!</vt:lpstr>
      <vt:lpstr>Abe Threw the craziest parties</vt:lpstr>
      <vt:lpstr>Best looking man of all time? I think yes.</vt:lpstr>
      <vt:lpstr>Slide 12</vt:lpstr>
      <vt:lpstr>Wordle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Abe “The Man” Lincoln</dc:title>
  <dc:creator>Windows User</dc:creator>
  <cp:lastModifiedBy>Windows User</cp:lastModifiedBy>
  <cp:revision>10</cp:revision>
  <dcterms:created xsi:type="dcterms:W3CDTF">2012-11-20T16:59:06Z</dcterms:created>
  <dcterms:modified xsi:type="dcterms:W3CDTF">2012-11-26T17:25:02Z</dcterms:modified>
</cp:coreProperties>
</file>