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9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21AF3B26-B0F9-427B-84C2-F8C5F51FAC15}" type="datetimeFigureOut">
              <a:rPr lang="en-US" smtClean="0"/>
              <a:pPr/>
              <a:t>11/26/2012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0EB721F3-C743-46F7-B8DD-B7ADFD35B3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AF3B26-B0F9-427B-84C2-F8C5F51FAC15}"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721F3-C743-46F7-B8DD-B7ADFD35B3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AF3B26-B0F9-427B-84C2-F8C5F51FAC15}"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721F3-C743-46F7-B8DD-B7ADFD35B3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21AF3B26-B0F9-427B-84C2-F8C5F51FAC15}" type="datetimeFigureOut">
              <a:rPr lang="en-US" smtClean="0"/>
              <a:pPr/>
              <a:t>11/26/2012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0EB721F3-C743-46F7-B8DD-B7ADFD35B3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21AF3B26-B0F9-427B-84C2-F8C5F51FAC15}" type="datetimeFigureOut">
              <a:rPr lang="en-US" smtClean="0"/>
              <a:pPr/>
              <a:t>11/26/2012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0EB721F3-C743-46F7-B8DD-B7ADFD35B395}"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21AF3B26-B0F9-427B-84C2-F8C5F51FAC15}" type="datetimeFigureOut">
              <a:rPr lang="en-US" smtClean="0"/>
              <a:pPr/>
              <a:t>11/26/2012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0EB721F3-C743-46F7-B8DD-B7ADFD35B3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21AF3B26-B0F9-427B-84C2-F8C5F51FAC15}" type="datetimeFigureOut">
              <a:rPr lang="en-US" smtClean="0"/>
              <a:pPr/>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0EB721F3-C743-46F7-B8DD-B7ADFD35B395}"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1AF3B26-B0F9-427B-84C2-F8C5F51FAC15}" type="datetimeFigureOut">
              <a:rPr lang="en-US" smtClean="0"/>
              <a:pPr/>
              <a:t>11/26/2012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721F3-C743-46F7-B8DD-B7ADFD35B3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1AF3B26-B0F9-427B-84C2-F8C5F51FAC15}" type="datetimeFigureOut">
              <a:rPr lang="en-US" smtClean="0"/>
              <a:pPr/>
              <a:t>11/26/2012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B721F3-C743-46F7-B8DD-B7ADFD35B3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21AF3B26-B0F9-427B-84C2-F8C5F51FAC15}" type="datetimeFigureOut">
              <a:rPr lang="en-US" smtClean="0"/>
              <a:pPr/>
              <a:t>11/26/2012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B721F3-C743-46F7-B8DD-B7ADFD35B3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21AF3B26-B0F9-427B-84C2-F8C5F51FAC15}"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0EB721F3-C743-46F7-B8DD-B7ADFD35B395}"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1AF3B26-B0F9-427B-84C2-F8C5F51FAC15}" type="datetimeFigureOut">
              <a:rPr lang="en-US" smtClean="0"/>
              <a:pPr/>
              <a:t>11/26/2012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EB721F3-C743-46F7-B8DD-B7ADFD35B395}"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oc.gov/pictures/item/2008680253/"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loc.gov/pictures/item/brh2003003272/PP/"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loc.gov/pictures/item/2008678331/"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loc.gov/pictures/item/98504484/"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memory.loc.gov/service/rbc/lprbscsm/scsm0987/001r.jpg" TargetMode="External"/><Relationship Id="rId1" Type="http://schemas.openxmlformats.org/officeDocument/2006/relationships/slideLayout" Target="../slideLayouts/slideLayout7.xml"/><Relationship Id="rId4" Type="http://schemas.openxmlformats.org/officeDocument/2006/relationships/hyperlink" Target="http://hdl.loc.gov/loc.rbc/lprbscsm.scsm0987"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loc.gov/pictures/item/2008678328/"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hdl.loc.gov/loc.rbc/lprbscsm.scsm1373"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memory.loc.gov/service/rbc/lprbscsm/scsm1524/001r.jpg" TargetMode="External"/><Relationship Id="rId1" Type="http://schemas.openxmlformats.org/officeDocument/2006/relationships/slideLayout" Target="../slideLayouts/slideLayout7.xml"/><Relationship Id="rId4" Type="http://schemas.openxmlformats.org/officeDocument/2006/relationships/hyperlink" Target="http://hdl.loc.gov/loc.rbc/lprbscsm.scsm152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memory.loc.gov/service/rbc/lprbscsm/scsm1579/001r.jpg" TargetMode="External"/><Relationship Id="rId1" Type="http://schemas.openxmlformats.org/officeDocument/2006/relationships/slideLayout" Target="../slideLayouts/slideLayout7.xml"/><Relationship Id="rId4" Type="http://schemas.openxmlformats.org/officeDocument/2006/relationships/hyperlink" Target="http://hdl.loc.gov/loc.rbc/lprbscsm.scsm1579"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loc.gov/pictures/item/2008678330/"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loc.gov/pictures/item/il0139/"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hdl.loc.gov/loc.ndlpcoop/ichicdn.n001291"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loc.gov/pictures/item/2008680974/"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Holden Christopher Robbins</a:t>
            </a:r>
            <a:endParaRPr lang="en-US" dirty="0"/>
          </a:p>
        </p:txBody>
      </p:sp>
      <p:sp>
        <p:nvSpPr>
          <p:cNvPr id="3" name="Subtitle 2"/>
          <p:cNvSpPr>
            <a:spLocks noGrp="1"/>
          </p:cNvSpPr>
          <p:nvPr>
            <p:ph type="subTitle" idx="1"/>
          </p:nvPr>
        </p:nvSpPr>
        <p:spPr>
          <a:xfrm>
            <a:off x="381000" y="1524000"/>
            <a:ext cx="8458200" cy="914400"/>
          </a:xfrm>
        </p:spPr>
        <p:txBody>
          <a:bodyPr>
            <a:noAutofit/>
          </a:bodyPr>
          <a:lstStyle/>
          <a:p>
            <a:pPr algn="ctr"/>
            <a:r>
              <a:rPr lang="en-US" sz="7200" dirty="0" smtClean="0"/>
              <a:t>Lincoln &amp; The Law</a:t>
            </a:r>
            <a:endParaRPr lang="en-US" sz="7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raham Lincoln, candidate for U.S. president. Head-and-shoulders portrait, facing right, June 3, 1860]"/>
          <p:cNvPicPr>
            <a:picLocks noChangeAspect="1" noChangeArrowheads="1"/>
          </p:cNvPicPr>
          <p:nvPr/>
        </p:nvPicPr>
        <p:blipFill>
          <a:blip r:embed="rId2" cstate="print"/>
          <a:srcRect/>
          <a:stretch>
            <a:fillRect/>
          </a:stretch>
        </p:blipFill>
        <p:spPr bwMode="auto">
          <a:xfrm>
            <a:off x="0" y="533400"/>
            <a:ext cx="5010150" cy="6096001"/>
          </a:xfrm>
          <a:prstGeom prst="rect">
            <a:avLst/>
          </a:prstGeom>
          <a:noFill/>
        </p:spPr>
      </p:pic>
      <p:sp>
        <p:nvSpPr>
          <p:cNvPr id="5" name="TextBox 4"/>
          <p:cNvSpPr txBox="1"/>
          <p:nvPr/>
        </p:nvSpPr>
        <p:spPr>
          <a:xfrm>
            <a:off x="5334000" y="2286000"/>
            <a:ext cx="3505200" cy="2308324"/>
          </a:xfrm>
          <a:prstGeom prst="rect">
            <a:avLst/>
          </a:prstGeom>
          <a:noFill/>
        </p:spPr>
        <p:txBody>
          <a:bodyPr wrap="square" rtlCol="0">
            <a:spAutoFit/>
          </a:bodyPr>
          <a:lstStyle/>
          <a:p>
            <a:r>
              <a:rPr lang="en-US" b="1" dirty="0" smtClean="0"/>
              <a:t>[Abraham Lincoln, candidate for U.S. president. Head-and-shoulders portrait, facing right, June 3, 1860]</a:t>
            </a:r>
          </a:p>
          <a:p>
            <a:endParaRPr lang="en-US" b="1" dirty="0" smtClean="0"/>
          </a:p>
          <a:p>
            <a:r>
              <a:rPr lang="en-US" dirty="0" smtClean="0">
                <a:hlinkClick r:id="rId3"/>
              </a:rPr>
              <a:t>http://www.loc.gov/pictures/item/2008680253/</a:t>
            </a: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Mrs. Abraham Lincoln"/>
          <p:cNvPicPr>
            <a:picLocks noChangeAspect="1" noChangeArrowheads="1"/>
          </p:cNvPicPr>
          <p:nvPr/>
        </p:nvPicPr>
        <p:blipFill>
          <a:blip r:embed="rId2" cstate="print"/>
          <a:srcRect/>
          <a:stretch>
            <a:fillRect/>
          </a:stretch>
        </p:blipFill>
        <p:spPr bwMode="auto">
          <a:xfrm>
            <a:off x="152400" y="304800"/>
            <a:ext cx="4610100" cy="6096001"/>
          </a:xfrm>
          <a:prstGeom prst="rect">
            <a:avLst/>
          </a:prstGeom>
          <a:noFill/>
        </p:spPr>
      </p:pic>
      <p:sp>
        <p:nvSpPr>
          <p:cNvPr id="5" name="TextBox 4"/>
          <p:cNvSpPr txBox="1"/>
          <p:nvPr/>
        </p:nvSpPr>
        <p:spPr>
          <a:xfrm>
            <a:off x="5257800" y="2286001"/>
            <a:ext cx="2819400" cy="1477328"/>
          </a:xfrm>
          <a:prstGeom prst="rect">
            <a:avLst/>
          </a:prstGeom>
          <a:noFill/>
        </p:spPr>
        <p:txBody>
          <a:bodyPr wrap="square" rtlCol="0">
            <a:spAutoFit/>
          </a:bodyPr>
          <a:lstStyle/>
          <a:p>
            <a:r>
              <a:rPr lang="en-US" b="1" dirty="0" smtClean="0"/>
              <a:t>Mrs. Abraham Lincoln</a:t>
            </a:r>
          </a:p>
          <a:p>
            <a:endParaRPr lang="en-US" b="1" dirty="0" smtClean="0"/>
          </a:p>
          <a:p>
            <a:r>
              <a:rPr lang="en-US" dirty="0" smtClean="0">
                <a:hlinkClick r:id="rId3"/>
              </a:rPr>
              <a:t>http://www.loc.gov/pictures/item/brh2003003272/PP/</a:t>
            </a: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Abraham Lincoln, bust-length portrait, facing right]"/>
          <p:cNvPicPr>
            <a:picLocks noChangeAspect="1" noChangeArrowheads="1"/>
          </p:cNvPicPr>
          <p:nvPr/>
        </p:nvPicPr>
        <p:blipFill>
          <a:blip r:embed="rId2" cstate="print"/>
          <a:srcRect/>
          <a:stretch>
            <a:fillRect/>
          </a:stretch>
        </p:blipFill>
        <p:spPr bwMode="auto">
          <a:xfrm>
            <a:off x="152400" y="381000"/>
            <a:ext cx="4010025" cy="6096001"/>
          </a:xfrm>
          <a:prstGeom prst="rect">
            <a:avLst/>
          </a:prstGeom>
          <a:noFill/>
        </p:spPr>
      </p:pic>
      <p:sp>
        <p:nvSpPr>
          <p:cNvPr id="3" name="TextBox 2"/>
          <p:cNvSpPr txBox="1"/>
          <p:nvPr/>
        </p:nvSpPr>
        <p:spPr>
          <a:xfrm>
            <a:off x="4724400" y="2362200"/>
            <a:ext cx="2895600" cy="1754326"/>
          </a:xfrm>
          <a:prstGeom prst="rect">
            <a:avLst/>
          </a:prstGeom>
          <a:noFill/>
        </p:spPr>
        <p:txBody>
          <a:bodyPr wrap="square" rtlCol="0">
            <a:spAutoFit/>
          </a:bodyPr>
          <a:lstStyle/>
          <a:p>
            <a:r>
              <a:rPr lang="en-US" b="1" dirty="0" smtClean="0"/>
              <a:t>Abraham Lincoln, bust-length portrait, facing right</a:t>
            </a:r>
            <a:endParaRPr lang="en-US" dirty="0" smtClean="0">
              <a:hlinkClick r:id="rId3"/>
            </a:endParaRPr>
          </a:p>
          <a:p>
            <a:endParaRPr lang="en-US" dirty="0" smtClean="0">
              <a:hlinkClick r:id="rId3"/>
            </a:endParaRPr>
          </a:p>
          <a:p>
            <a:endParaRPr lang="en-US" dirty="0" smtClean="0">
              <a:hlinkClick r:id="rId3"/>
            </a:endParaRPr>
          </a:p>
          <a:p>
            <a:r>
              <a:rPr lang="en-US" dirty="0" smtClean="0">
                <a:hlinkClick r:id="rId3"/>
              </a:rPr>
              <a:t>http://www.loc.gov/pictures/item/2008678331/</a:t>
            </a: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braham Lincoln: Immediately prior to Senate nomination, Chicago, Illinois]"/>
          <p:cNvPicPr>
            <a:picLocks noChangeAspect="1" noChangeArrowheads="1"/>
          </p:cNvPicPr>
          <p:nvPr/>
        </p:nvPicPr>
        <p:blipFill>
          <a:blip r:embed="rId2" cstate="print"/>
          <a:srcRect/>
          <a:stretch>
            <a:fillRect/>
          </a:stretch>
        </p:blipFill>
        <p:spPr bwMode="auto">
          <a:xfrm>
            <a:off x="0" y="533400"/>
            <a:ext cx="4905375" cy="6096001"/>
          </a:xfrm>
          <a:prstGeom prst="rect">
            <a:avLst/>
          </a:prstGeom>
          <a:noFill/>
        </p:spPr>
      </p:pic>
      <p:sp>
        <p:nvSpPr>
          <p:cNvPr id="3" name="TextBox 2"/>
          <p:cNvSpPr txBox="1"/>
          <p:nvPr/>
        </p:nvSpPr>
        <p:spPr>
          <a:xfrm>
            <a:off x="5410200" y="2133600"/>
            <a:ext cx="3124200" cy="2031325"/>
          </a:xfrm>
          <a:prstGeom prst="rect">
            <a:avLst/>
          </a:prstGeom>
          <a:noFill/>
        </p:spPr>
        <p:txBody>
          <a:bodyPr wrap="square" rtlCol="0">
            <a:spAutoFit/>
          </a:bodyPr>
          <a:lstStyle/>
          <a:p>
            <a:r>
              <a:rPr lang="en-US" b="1" dirty="0" smtClean="0"/>
              <a:t>Abraham Lincoln: Immediately prior to Senate nomination, Chicago, Illinois</a:t>
            </a:r>
          </a:p>
          <a:p>
            <a:endParaRPr lang="en-US" b="1" dirty="0" smtClean="0"/>
          </a:p>
          <a:p>
            <a:endParaRPr lang="en-US" b="1" dirty="0" smtClean="0"/>
          </a:p>
          <a:p>
            <a:r>
              <a:rPr lang="en-US" dirty="0" smtClean="0">
                <a:hlinkClick r:id="rId3"/>
              </a:rPr>
              <a:t>http://www.loc.gov/pictures/item/98504484/</a:t>
            </a: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 1 of 1, [Print of the ">
            <a:hlinkClick r:id="rId2"/>
          </p:cNvPr>
          <p:cNvPicPr>
            <a:picLocks noChangeAspect="1" noChangeArrowheads="1"/>
          </p:cNvPicPr>
          <p:nvPr/>
        </p:nvPicPr>
        <p:blipFill>
          <a:blip r:embed="rId3" cstate="print"/>
          <a:srcRect/>
          <a:stretch>
            <a:fillRect/>
          </a:stretch>
        </p:blipFill>
        <p:spPr bwMode="auto">
          <a:xfrm>
            <a:off x="0" y="381000"/>
            <a:ext cx="4953000" cy="6133465"/>
          </a:xfrm>
          <a:prstGeom prst="rect">
            <a:avLst/>
          </a:prstGeom>
          <a:noFill/>
        </p:spPr>
      </p:pic>
      <p:sp>
        <p:nvSpPr>
          <p:cNvPr id="3" name="TextBox 2"/>
          <p:cNvSpPr txBox="1"/>
          <p:nvPr/>
        </p:nvSpPr>
        <p:spPr>
          <a:xfrm>
            <a:off x="5181600" y="762000"/>
            <a:ext cx="3657600" cy="4801314"/>
          </a:xfrm>
          <a:prstGeom prst="rect">
            <a:avLst/>
          </a:prstGeom>
          <a:noFill/>
        </p:spPr>
        <p:txBody>
          <a:bodyPr wrap="square" rtlCol="0">
            <a:spAutoFit/>
          </a:bodyPr>
          <a:lstStyle/>
          <a:p>
            <a:r>
              <a:rPr lang="en-US" b="1" dirty="0" smtClean="0"/>
              <a:t>Created/Published</a:t>
            </a:r>
          </a:p>
          <a:p>
            <a:r>
              <a:rPr lang="en-US" dirty="0" smtClean="0"/>
              <a:t>c1853</a:t>
            </a:r>
            <a:br>
              <a:rPr lang="en-US" dirty="0" smtClean="0"/>
            </a:br>
            <a:endParaRPr lang="en-US" dirty="0" smtClean="0"/>
          </a:p>
          <a:p>
            <a:r>
              <a:rPr lang="en-US" b="1" dirty="0" smtClean="0"/>
              <a:t>Notes</a:t>
            </a:r>
          </a:p>
          <a:p>
            <a:r>
              <a:rPr lang="en-US" dirty="0" smtClean="0"/>
              <a:t>Written in pencil on back: This is the photograph from the original </a:t>
            </a:r>
            <a:r>
              <a:rPr lang="en-US" dirty="0" err="1" smtClean="0"/>
              <a:t>ambertype</a:t>
            </a:r>
            <a:r>
              <a:rPr lang="en-US" dirty="0" smtClean="0"/>
              <a:t> owned by the Latham family of Lincoln, Illinois. It was posed for Mr. Lincoln at the time the city of Lincoln was named for him. The photographer is unknown and is called the lost </a:t>
            </a:r>
            <a:r>
              <a:rPr lang="en-US" dirty="0" err="1" smtClean="0"/>
              <a:t>ambrotype</a:t>
            </a:r>
            <a:r>
              <a:rPr lang="en-US" dirty="0" smtClean="0"/>
              <a:t>. [Signed] Gillespie, 7/5/35.</a:t>
            </a:r>
          </a:p>
          <a:p>
            <a:endParaRPr lang="en-US" dirty="0" smtClean="0"/>
          </a:p>
          <a:p>
            <a:r>
              <a:rPr lang="en-US" dirty="0" smtClean="0"/>
              <a:t/>
            </a:r>
            <a:br>
              <a:rPr lang="en-US" dirty="0" smtClean="0"/>
            </a:br>
            <a:r>
              <a:rPr lang="en-US" dirty="0" smtClean="0">
                <a:hlinkClick r:id="rId4"/>
              </a:rPr>
              <a:t>http://hdl.loc.gov/loc.rbc/lprbscsm.scsm0987</a:t>
            </a: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l="20313" t="25000" r="19531" b="22917"/>
          <a:stretch>
            <a:fillRect/>
          </a:stretch>
        </p:blipFill>
        <p:spPr bwMode="auto">
          <a:xfrm>
            <a:off x="838200" y="1371600"/>
            <a:ext cx="7391400" cy="47996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nhack" descr="[Abraham Lincoln while a traveling lawyer, taken in Danville, Illinois"/>
          <p:cNvPicPr/>
          <p:nvPr/>
        </p:nvPicPr>
        <p:blipFill>
          <a:blip r:embed="rId2" cstate="print"/>
          <a:srcRect/>
          <a:stretch>
            <a:fillRect/>
          </a:stretch>
        </p:blipFill>
        <p:spPr bwMode="auto">
          <a:xfrm>
            <a:off x="228600" y="838200"/>
            <a:ext cx="4953000" cy="5410200"/>
          </a:xfrm>
          <a:prstGeom prst="rect">
            <a:avLst/>
          </a:prstGeom>
          <a:noFill/>
          <a:ln w="9525">
            <a:noFill/>
            <a:miter lim="800000"/>
            <a:headEnd/>
            <a:tailEnd/>
          </a:ln>
          <a:scene3d>
            <a:camera prst="perspectiveRight"/>
            <a:lightRig rig="threePt" dir="t"/>
          </a:scene3d>
        </p:spPr>
      </p:pic>
      <p:sp>
        <p:nvSpPr>
          <p:cNvPr id="1026" name="Text Box 2"/>
          <p:cNvSpPr txBox="1">
            <a:spLocks noChangeArrowheads="1"/>
          </p:cNvSpPr>
          <p:nvPr/>
        </p:nvSpPr>
        <p:spPr bwMode="auto">
          <a:xfrm>
            <a:off x="5410200" y="2438400"/>
            <a:ext cx="3048000" cy="205740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rgbClr val="0070C0"/>
                </a:solidFill>
                <a:effectLst/>
                <a:latin typeface="Calibri" pitchFamily="34" charset="0"/>
                <a:cs typeface="Arial" pitchFamily="34" charset="0"/>
                <a:hlinkClick r:id="rId3"/>
              </a:rPr>
              <a:t>http://www.loc.gov/pictures/item/2008678328/</a:t>
            </a:r>
            <a:endParaRPr kumimoji="0" lang="en-US" sz="1600" b="0" i="0" u="none" strike="noStrike" cap="none" normalizeH="0" baseline="0" dirty="0" smtClean="0">
              <a:ln>
                <a:noFill/>
              </a:ln>
              <a:solidFill>
                <a:srgbClr val="0070C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Abraham Lincoln while a traveling lawyer, taken in Danville, Illinois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memory.loc.gov/service/rbc/lprbscsm/scsm1373/001r.jpg"/>
          <p:cNvPicPr/>
          <p:nvPr/>
        </p:nvPicPr>
        <p:blipFill>
          <a:blip r:embed="rId2" cstate="print"/>
          <a:srcRect/>
          <a:stretch>
            <a:fillRect/>
          </a:stretch>
        </p:blipFill>
        <p:spPr bwMode="auto">
          <a:xfrm>
            <a:off x="381000" y="457200"/>
            <a:ext cx="5800725" cy="5848350"/>
          </a:xfrm>
          <a:prstGeom prst="rect">
            <a:avLst/>
          </a:prstGeom>
          <a:noFill/>
          <a:ln w="9525">
            <a:noFill/>
            <a:miter lim="800000"/>
            <a:headEnd/>
            <a:tailEnd/>
          </a:ln>
        </p:spPr>
      </p:pic>
      <p:sp>
        <p:nvSpPr>
          <p:cNvPr id="2050" name="Text Box 2"/>
          <p:cNvSpPr txBox="1">
            <a:spLocks noChangeArrowheads="1"/>
          </p:cNvSpPr>
          <p:nvPr/>
        </p:nvSpPr>
        <p:spPr bwMode="auto">
          <a:xfrm>
            <a:off x="6248400" y="1143000"/>
            <a:ext cx="2590800" cy="434340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effectLst/>
                <a:latin typeface="Verdana" pitchFamily="34" charset="0"/>
                <a:cs typeface="Arial" pitchFamily="34" charset="0"/>
              </a:rPr>
              <a:t>James M. Kennedy and Alexander H. Julian vs. Gideon Hawley</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effectLst/>
                <a:latin typeface="Verdana" pitchFamily="34" charset="0"/>
                <a:cs typeface="Arial" pitchFamily="34" charset="0"/>
              </a:rPr>
              <a:t>April 10, 1838</a:t>
            </a:r>
            <a:br>
              <a:rPr kumimoji="0" lang="en-US" sz="1200" b="0" i="0" u="none" strike="noStrike" cap="none" normalizeH="0" baseline="0" dirty="0" smtClean="0">
                <a:ln>
                  <a:noFill/>
                </a:ln>
                <a:effectLst/>
                <a:latin typeface="Verdana" pitchFamily="34" charset="0"/>
                <a:cs typeface="Arial" pitchFamily="34" charset="0"/>
              </a:rPr>
            </a:br>
            <a:r>
              <a:rPr kumimoji="0" lang="en-US" sz="1200" b="0" i="0" u="none" strike="noStrike" cap="none" normalizeH="0" baseline="0" dirty="0" smtClean="0">
                <a:ln>
                  <a:noFill/>
                </a:ln>
                <a:effectLst/>
                <a:latin typeface="Verdana" pitchFamily="34" charset="0"/>
                <a:cs typeface="Arial" pitchFamily="34" charset="0"/>
              </a:rPr>
              <a:t>Tazewell County, Illinois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effectLst/>
                <a:latin typeface="Verdana" pitchFamily="34" charset="0"/>
                <a:cs typeface="Arial" pitchFamily="34" charset="0"/>
              </a:rPr>
              <a:t> Hawley gave Barbour a promissory note for $500. Barbour assigned the note to Kennedy and Julian. Hawley failed to pay, and Kennedy and Julian retained Lincoln and sued in an action of </a:t>
            </a:r>
            <a:r>
              <a:rPr kumimoji="0" lang="en-US" sz="1200" b="0" i="0" u="none" strike="noStrike" cap="none" normalizeH="0" baseline="0" dirty="0" err="1" smtClean="0">
                <a:ln>
                  <a:noFill/>
                </a:ln>
                <a:effectLst/>
                <a:latin typeface="Verdana" pitchFamily="34" charset="0"/>
                <a:cs typeface="Arial" pitchFamily="34" charset="0"/>
              </a:rPr>
              <a:t>assumpsit</a:t>
            </a:r>
            <a:r>
              <a:rPr kumimoji="0" lang="en-US" sz="1200" b="0" i="0" u="none" strike="noStrike" cap="none" normalizeH="0" baseline="0" dirty="0" smtClean="0">
                <a:ln>
                  <a:noFill/>
                </a:ln>
                <a:effectLst/>
                <a:latin typeface="Verdana" pitchFamily="34" charset="0"/>
                <a:cs typeface="Arial" pitchFamily="34" charset="0"/>
              </a:rPr>
              <a:t> seeking $700. Apparently, the parties reached a settlement, and the court dismissed the case.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err="1" smtClean="0">
                <a:ln>
                  <a:noFill/>
                </a:ln>
                <a:effectLst/>
                <a:latin typeface="Verdana" pitchFamily="34" charset="0"/>
                <a:cs typeface="Arial" pitchFamily="34" charset="0"/>
              </a:rPr>
              <a:t>lprbscsm</a:t>
            </a:r>
            <a:r>
              <a:rPr kumimoji="0" lang="en-US" sz="1200" b="0" i="0" u="none" strike="noStrike" cap="none" normalizeH="0" baseline="0" dirty="0" smtClean="0">
                <a:ln>
                  <a:noFill/>
                </a:ln>
                <a:effectLst/>
                <a:latin typeface="Verdana" pitchFamily="34" charset="0"/>
                <a:cs typeface="Arial" pitchFamily="34" charset="0"/>
              </a:rPr>
              <a:t> scsm1373</a:t>
            </a:r>
            <a:r>
              <a:rPr kumimoji="0" lang="en-US" sz="1200" b="0" i="0" u="none" strike="noStrike" cap="none" normalizeH="0" baseline="0" dirty="0" smtClean="0">
                <a:ln>
                  <a:noFill/>
                </a:ln>
                <a:solidFill>
                  <a:srgbClr val="666666"/>
                </a:solidFill>
                <a:effectLst/>
                <a:latin typeface="Verdana" pitchFamily="34" charset="0"/>
                <a:cs typeface="Arial" pitchFamily="34" charset="0"/>
              </a:rPr>
              <a:t/>
            </a:r>
            <a:br>
              <a:rPr kumimoji="0" lang="en-US" sz="1200" b="0" i="0" u="none" strike="noStrike" cap="none" normalizeH="0" baseline="0" dirty="0" smtClean="0">
                <a:ln>
                  <a:noFill/>
                </a:ln>
                <a:solidFill>
                  <a:srgbClr val="666666"/>
                </a:solidFill>
                <a:effectLst/>
                <a:latin typeface="Verdana" pitchFamily="34" charset="0"/>
                <a:cs typeface="Arial" pitchFamily="34" charset="0"/>
              </a:rPr>
            </a:br>
            <a:r>
              <a:rPr kumimoji="0" lang="en-US" sz="1200" b="0" i="0" u="none" strike="noStrike" cap="none" normalizeH="0" baseline="0" dirty="0" smtClean="0">
                <a:ln>
                  <a:noFill/>
                </a:ln>
                <a:solidFill>
                  <a:schemeClr val="tx1"/>
                </a:solidFill>
                <a:effectLst/>
                <a:latin typeface="Verdana" pitchFamily="34" charset="0"/>
                <a:cs typeface="Arial" pitchFamily="34" charset="0"/>
                <a:hlinkClick r:id="rId3"/>
              </a:rPr>
              <a:t>http://hdl.loc.gov/loc.rbc/lprbscsm.scsm1373</a:t>
            </a:r>
            <a:endParaRPr kumimoji="0" lang="en-US" sz="1200" b="0" i="0" u="none" strike="noStrike" cap="none" normalizeH="0" baseline="0" dirty="0" smtClean="0">
              <a:ln>
                <a:noFill/>
              </a:ln>
              <a:solidFill>
                <a:srgbClr val="666666"/>
              </a:solidFill>
              <a:effectLst/>
              <a:latin typeface="Verdan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1 of 2, Publisher's Certificate in Rinehart v. Graves, [La">
            <a:hlinkClick r:id="rId2"/>
          </p:cNvPr>
          <p:cNvPicPr/>
          <p:nvPr/>
        </p:nvPicPr>
        <p:blipFill>
          <a:blip r:embed="rId3" cstate="print"/>
          <a:srcRect/>
          <a:stretch>
            <a:fillRect/>
          </a:stretch>
        </p:blipFill>
        <p:spPr bwMode="auto">
          <a:xfrm>
            <a:off x="0" y="1371600"/>
            <a:ext cx="5953125" cy="4705350"/>
          </a:xfrm>
          <a:prstGeom prst="rect">
            <a:avLst/>
          </a:prstGeom>
          <a:noFill/>
          <a:ln w="9525">
            <a:noFill/>
            <a:miter lim="800000"/>
            <a:headEnd/>
            <a:tailEnd/>
          </a:ln>
        </p:spPr>
      </p:pic>
      <p:sp>
        <p:nvSpPr>
          <p:cNvPr id="3074" name="Text Box 2"/>
          <p:cNvSpPr txBox="1">
            <a:spLocks noChangeArrowheads="1"/>
          </p:cNvSpPr>
          <p:nvPr/>
        </p:nvSpPr>
        <p:spPr bwMode="auto">
          <a:xfrm>
            <a:off x="6248400" y="1143000"/>
            <a:ext cx="2473325" cy="4943475"/>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effectLst/>
                <a:latin typeface="Verdana" pitchFamily="34" charset="0"/>
                <a:cs typeface="Arial" pitchFamily="34" charset="0"/>
              </a:rPr>
              <a:t>Publisher's Certificate in Rinehart v. Graves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effectLst/>
                <a:latin typeface="Verdana" pitchFamily="34" charset="0"/>
                <a:cs typeface="Arial" pitchFamily="34" charset="0"/>
              </a:rPr>
              <a:t>September 16, 1851</a:t>
            </a:r>
            <a:br>
              <a:rPr kumimoji="0" lang="en-US" sz="1200" b="0" i="0" u="none" strike="noStrike" cap="none" normalizeH="0" baseline="0" dirty="0" smtClean="0">
                <a:ln>
                  <a:noFill/>
                </a:ln>
                <a:effectLst/>
                <a:latin typeface="Verdana" pitchFamily="34" charset="0"/>
                <a:cs typeface="Arial" pitchFamily="34" charset="0"/>
              </a:rPr>
            </a:br>
            <a:r>
              <a:rPr kumimoji="0" lang="en-US" sz="1200" b="0" i="0" u="none" strike="noStrike" cap="none" normalizeH="0" baseline="0" dirty="0" smtClean="0">
                <a:ln>
                  <a:noFill/>
                </a:ln>
                <a:effectLst/>
                <a:latin typeface="Verdana" pitchFamily="34" charset="0"/>
                <a:cs typeface="Arial" pitchFamily="34" charset="0"/>
              </a:rPr>
              <a:t>Tazewell County, Illinois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effectLst/>
                <a:latin typeface="Verdana" pitchFamily="34" charset="0"/>
                <a:cs typeface="Arial" pitchFamily="34" charset="0"/>
              </a:rPr>
              <a:t>Graves owed Rinehart $120 in rent but failed to pay. Rinehart sued Graves in an action of distress for rent to recover the debt. Graves failed to appear, and the court ruled for Rinehart and awarded $120. The court sold eight hundred bushels of corn, twenty bushels of wheat, and four tons of hay for $193.52 to satisfy the judgment. Lincoln role is unclear, but he wrote the publisher's certificate.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err="1" smtClean="0">
                <a:ln>
                  <a:noFill/>
                </a:ln>
                <a:effectLst/>
                <a:latin typeface="Verdana" pitchFamily="34" charset="0"/>
                <a:cs typeface="Arial" pitchFamily="34" charset="0"/>
              </a:rPr>
              <a:t>lprbscsm</a:t>
            </a:r>
            <a:r>
              <a:rPr kumimoji="0" lang="en-US" sz="1200" b="0" i="0" u="none" strike="noStrike" cap="none" normalizeH="0" baseline="0" dirty="0" smtClean="0">
                <a:ln>
                  <a:noFill/>
                </a:ln>
                <a:effectLst/>
                <a:latin typeface="Verdana" pitchFamily="34" charset="0"/>
                <a:cs typeface="Arial" pitchFamily="34" charset="0"/>
              </a:rPr>
              <a:t> scsm1524</a:t>
            </a:r>
            <a:r>
              <a:rPr kumimoji="0" lang="en-US" sz="1200" b="0" i="0" u="none" strike="noStrike" cap="none" normalizeH="0" baseline="0" dirty="0" smtClean="0">
                <a:ln>
                  <a:noFill/>
                </a:ln>
                <a:solidFill>
                  <a:srgbClr val="666666"/>
                </a:solidFill>
                <a:effectLst/>
                <a:latin typeface="Verdana" pitchFamily="34" charset="0"/>
                <a:cs typeface="Arial" pitchFamily="34" charset="0"/>
              </a:rPr>
              <a:t/>
            </a:r>
            <a:br>
              <a:rPr kumimoji="0" lang="en-US" sz="1200" b="0" i="0" u="none" strike="noStrike" cap="none" normalizeH="0" baseline="0" dirty="0" smtClean="0">
                <a:ln>
                  <a:noFill/>
                </a:ln>
                <a:solidFill>
                  <a:srgbClr val="666666"/>
                </a:solidFill>
                <a:effectLst/>
                <a:latin typeface="Verdana" pitchFamily="34" charset="0"/>
                <a:cs typeface="Arial" pitchFamily="34" charset="0"/>
              </a:rPr>
            </a:br>
            <a:r>
              <a:rPr kumimoji="0" lang="en-US" sz="1200" b="0" i="0" u="none" strike="noStrike" cap="none" normalizeH="0" baseline="0" dirty="0" smtClean="0">
                <a:ln>
                  <a:noFill/>
                </a:ln>
                <a:solidFill>
                  <a:schemeClr val="tx1"/>
                </a:solidFill>
                <a:effectLst/>
                <a:latin typeface="Verdana" pitchFamily="34" charset="0"/>
                <a:cs typeface="Arial" pitchFamily="34" charset="0"/>
                <a:hlinkClick r:id="rId4"/>
              </a:rPr>
              <a:t>http://hdl.loc.gov/loc.rbc/lprbscsm.scsm1524</a:t>
            </a:r>
            <a:endParaRPr kumimoji="0" lang="en-US" sz="1200" b="0" i="0" u="none" strike="noStrike" cap="none" normalizeH="0" baseline="0" dirty="0" smtClean="0">
              <a:ln>
                <a:noFill/>
              </a:ln>
              <a:solidFill>
                <a:srgbClr val="666666"/>
              </a:solidFill>
              <a:effectLst/>
              <a:latin typeface="Verdan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1 of 4, Decree in Hamilton v. Haines et al, [Law papers].">
            <a:hlinkClick r:id="rId2"/>
          </p:cNvPr>
          <p:cNvPicPr/>
          <p:nvPr/>
        </p:nvPicPr>
        <p:blipFill>
          <a:blip r:embed="rId3" cstate="print"/>
          <a:srcRect/>
          <a:stretch>
            <a:fillRect/>
          </a:stretch>
        </p:blipFill>
        <p:spPr bwMode="auto">
          <a:xfrm>
            <a:off x="152400" y="838200"/>
            <a:ext cx="5257800" cy="5791200"/>
          </a:xfrm>
          <a:prstGeom prst="rect">
            <a:avLst/>
          </a:prstGeom>
          <a:noFill/>
          <a:ln w="9525">
            <a:noFill/>
            <a:miter lim="800000"/>
            <a:headEnd/>
            <a:tailEnd/>
          </a:ln>
        </p:spPr>
      </p:pic>
      <p:sp>
        <p:nvSpPr>
          <p:cNvPr id="4098" name="Text Box 2"/>
          <p:cNvSpPr txBox="1">
            <a:spLocks noChangeArrowheads="1"/>
          </p:cNvSpPr>
          <p:nvPr/>
        </p:nvSpPr>
        <p:spPr bwMode="auto">
          <a:xfrm>
            <a:off x="5486400" y="1447800"/>
            <a:ext cx="3276600" cy="480060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effectLst/>
                <a:latin typeface="Verdana" pitchFamily="34" charset="0"/>
                <a:cs typeface="Arial" pitchFamily="34" charset="0"/>
              </a:rPr>
              <a:t>Decree in Hamilton v. Haines et al</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effectLst/>
                <a:latin typeface="Verdana" pitchFamily="34" charset="0"/>
                <a:cs typeface="Arial" pitchFamily="34" charset="0"/>
              </a:rPr>
              <a:t>October 12, 1854</a:t>
            </a:r>
            <a:br>
              <a:rPr kumimoji="0" lang="en-US" sz="1200" b="0" i="0" u="none" strike="noStrike" cap="none" normalizeH="0" baseline="0" dirty="0" smtClean="0">
                <a:ln>
                  <a:noFill/>
                </a:ln>
                <a:effectLst/>
                <a:latin typeface="Verdana" pitchFamily="34" charset="0"/>
                <a:cs typeface="Arial" pitchFamily="34" charset="0"/>
              </a:rPr>
            </a:br>
            <a:r>
              <a:rPr kumimoji="0" lang="en-US" sz="1200" b="0" i="0" u="none" strike="noStrike" cap="none" normalizeH="0" baseline="0" dirty="0" smtClean="0">
                <a:ln>
                  <a:noFill/>
                </a:ln>
                <a:effectLst/>
                <a:latin typeface="Verdana" pitchFamily="34" charset="0"/>
                <a:cs typeface="Arial" pitchFamily="34" charset="0"/>
              </a:rPr>
              <a:t>Tazewell County, Illinois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effectLst/>
                <a:latin typeface="Verdana" pitchFamily="34" charset="0"/>
                <a:cs typeface="Arial" pitchFamily="34" charset="0"/>
              </a:rPr>
              <a:t>Haines gave Hamilton a promissory note for $2,000 and secured the note with a mortgage on two hundred acres. Hamilton sued to foreclose the mortgage after Haines failed to pay. Haines defaulted, and the court ruled for foreclosure. Hamilton noticed an error in the deed, retained Lincoln, and motioned to vacate the judgment and amend his bill to correct the error. The court set aside the judgment. Haines again defaulted, and the court ordered Haines to pay $2,412.33 or it would sell the land. Hamilton assigned the judgment to Rupert. Haines failed to pay, and the court sold the land to Rupert for $2,604.32.</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err="1" smtClean="0">
                <a:ln>
                  <a:noFill/>
                </a:ln>
                <a:effectLst/>
                <a:latin typeface="Verdana" pitchFamily="34" charset="0"/>
                <a:cs typeface="Arial" pitchFamily="34" charset="0"/>
              </a:rPr>
              <a:t>lprbscsm</a:t>
            </a:r>
            <a:r>
              <a:rPr kumimoji="0" lang="en-US" sz="1200" b="0" i="0" u="none" strike="noStrike" cap="none" normalizeH="0" baseline="0" dirty="0" smtClean="0">
                <a:ln>
                  <a:noFill/>
                </a:ln>
                <a:effectLst/>
                <a:latin typeface="Verdana" pitchFamily="34" charset="0"/>
                <a:cs typeface="Arial" pitchFamily="34" charset="0"/>
              </a:rPr>
              <a:t> scsm1579</a:t>
            </a:r>
            <a:r>
              <a:rPr kumimoji="0" lang="en-US" sz="1200" b="0" i="0" u="none" strike="noStrike" cap="none" normalizeH="0" baseline="0" dirty="0" smtClean="0">
                <a:ln>
                  <a:noFill/>
                </a:ln>
                <a:solidFill>
                  <a:srgbClr val="666666"/>
                </a:solidFill>
                <a:effectLst/>
                <a:latin typeface="Verdana" pitchFamily="34" charset="0"/>
                <a:cs typeface="Arial" pitchFamily="34" charset="0"/>
              </a:rPr>
              <a:t/>
            </a:r>
            <a:br>
              <a:rPr kumimoji="0" lang="en-US" sz="1200" b="0" i="0" u="none" strike="noStrike" cap="none" normalizeH="0" baseline="0" dirty="0" smtClean="0">
                <a:ln>
                  <a:noFill/>
                </a:ln>
                <a:solidFill>
                  <a:srgbClr val="666666"/>
                </a:solidFill>
                <a:effectLst/>
                <a:latin typeface="Verdana" pitchFamily="34" charset="0"/>
                <a:cs typeface="Arial" pitchFamily="34" charset="0"/>
              </a:rPr>
            </a:br>
            <a:r>
              <a:rPr kumimoji="0" lang="en-US" sz="1200" b="0" i="0" u="none" strike="noStrike" cap="none" normalizeH="0" baseline="0" dirty="0" smtClean="0">
                <a:ln>
                  <a:noFill/>
                </a:ln>
                <a:solidFill>
                  <a:schemeClr val="tx1"/>
                </a:solidFill>
                <a:effectLst/>
                <a:latin typeface="Verdana" pitchFamily="34" charset="0"/>
                <a:cs typeface="Arial" pitchFamily="34" charset="0"/>
                <a:hlinkClick r:id="rId4"/>
              </a:rPr>
              <a:t>http://hdl.loc.gov/loc.rbc/lprbscsm.scsm1579</a:t>
            </a:r>
            <a:endParaRPr kumimoji="0" lang="en-US" sz="1200" b="0" i="0" u="none" strike="noStrike" cap="none" normalizeH="0" baseline="0" dirty="0" smtClean="0">
              <a:ln>
                <a:noFill/>
              </a:ln>
              <a:solidFill>
                <a:srgbClr val="666666"/>
              </a:solidFill>
              <a:effectLst/>
              <a:latin typeface="Verdan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nhack" descr="[Abraham Lincoln while campaigning for the U.S. Senate, taken in Chicago, Illinois"/>
          <p:cNvPicPr/>
          <p:nvPr/>
        </p:nvPicPr>
        <p:blipFill>
          <a:blip r:embed="rId2" cstate="print"/>
          <a:srcRect/>
          <a:stretch>
            <a:fillRect/>
          </a:stretch>
        </p:blipFill>
        <p:spPr bwMode="auto">
          <a:xfrm>
            <a:off x="381000" y="1371600"/>
            <a:ext cx="4419600" cy="5105400"/>
          </a:xfrm>
          <a:prstGeom prst="rect">
            <a:avLst/>
          </a:prstGeom>
          <a:noFill/>
          <a:ln w="9525">
            <a:noFill/>
            <a:miter lim="800000"/>
            <a:headEnd/>
            <a:tailEnd/>
          </a:ln>
        </p:spPr>
      </p:pic>
      <p:sp>
        <p:nvSpPr>
          <p:cNvPr id="5122" name="Text Box 2"/>
          <p:cNvSpPr txBox="1">
            <a:spLocks noChangeArrowheads="1"/>
          </p:cNvSpPr>
          <p:nvPr/>
        </p:nvSpPr>
        <p:spPr bwMode="auto">
          <a:xfrm>
            <a:off x="5029200" y="2209800"/>
            <a:ext cx="2951163" cy="213995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hlinkClick r:id="rId3"/>
              </a:rPr>
              <a:t>http://www.loc.gov/pictures/item/2008678330/</a:t>
            </a:r>
            <a:endParaRPr kumimoji="0" lang="en-US"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Abraham Lincoln while campaigning for the U.S. Senate, taken in Chicago, Illinois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nhack" descr="1.  HISTORIC AMERICAN BUILDINGS SURVEY CHAUNCEY BUCK - PHOTOGRAPHER - MARCH 17, 1934. VIEW FROM SOUTH-WEST - Thebes Courthouse, Thebes, Alexander County, IL"/>
          <p:cNvPicPr/>
          <p:nvPr/>
        </p:nvPicPr>
        <p:blipFill>
          <a:blip r:embed="rId2" cstate="print"/>
          <a:srcRect/>
          <a:stretch>
            <a:fillRect/>
          </a:stretch>
        </p:blipFill>
        <p:spPr bwMode="auto">
          <a:xfrm>
            <a:off x="0" y="1371600"/>
            <a:ext cx="6172200" cy="4648200"/>
          </a:xfrm>
          <a:prstGeom prst="rect">
            <a:avLst/>
          </a:prstGeom>
          <a:noFill/>
          <a:ln w="9525">
            <a:noFill/>
            <a:miter lim="800000"/>
            <a:headEnd/>
            <a:tailEnd/>
          </a:ln>
        </p:spPr>
      </p:pic>
      <p:sp>
        <p:nvSpPr>
          <p:cNvPr id="6146" name="Text Box 2"/>
          <p:cNvSpPr txBox="1">
            <a:spLocks noChangeArrowheads="1"/>
          </p:cNvSpPr>
          <p:nvPr/>
        </p:nvSpPr>
        <p:spPr bwMode="auto">
          <a:xfrm>
            <a:off x="6248400" y="3048000"/>
            <a:ext cx="2743200" cy="157992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hlinkClick r:id="rId3"/>
              </a:rPr>
              <a:t>http://www.loc.gov/pictures/item/il0139/</a:t>
            </a:r>
            <a:endParaRPr kumimoji="0" lang="en-US"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Thebes Courthouse, Thebes, Alexander County, IL</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Source: original negative"/>
          <p:cNvPicPr/>
          <p:nvPr/>
        </p:nvPicPr>
        <p:blipFill>
          <a:blip r:embed="rId2" cstate="print"/>
          <a:srcRect/>
          <a:stretch>
            <a:fillRect/>
          </a:stretch>
        </p:blipFill>
        <p:spPr bwMode="auto">
          <a:xfrm>
            <a:off x="0" y="1066800"/>
            <a:ext cx="5715000" cy="4286250"/>
          </a:xfrm>
          <a:prstGeom prst="rect">
            <a:avLst/>
          </a:prstGeom>
          <a:noFill/>
          <a:ln w="9525">
            <a:noFill/>
            <a:miter lim="800000"/>
            <a:headEnd/>
            <a:tailEnd/>
          </a:ln>
        </p:spPr>
      </p:pic>
      <p:sp>
        <p:nvSpPr>
          <p:cNvPr id="7170" name="Text Box 2"/>
          <p:cNvSpPr txBox="1">
            <a:spLocks noChangeArrowheads="1"/>
          </p:cNvSpPr>
          <p:nvPr/>
        </p:nvSpPr>
        <p:spPr bwMode="auto">
          <a:xfrm>
            <a:off x="5867400" y="2286000"/>
            <a:ext cx="2646362" cy="2892425"/>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cs typeface="Arial" pitchFamily="34" charset="0"/>
              </a:rPr>
              <a:t>CREATED/PUBLISHED</a:t>
            </a: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
            </a:r>
            <a:br>
              <a:rPr kumimoji="0" lang="en-US" sz="1400" b="0" i="0" u="none" strike="noStrike" cap="none" normalizeH="0" baseline="0" dirty="0" smtClean="0">
                <a:ln>
                  <a:noFill/>
                </a:ln>
                <a:solidFill>
                  <a:srgbClr val="000000"/>
                </a:solidFill>
                <a:effectLst/>
                <a:latin typeface="Times New Roman" pitchFamily="18" charset="0"/>
                <a:cs typeface="Arial" pitchFamily="34" charset="0"/>
              </a:rPr>
            </a:b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1903 Sept. 20. </a:t>
            </a: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cs typeface="Arial" pitchFamily="34" charset="0"/>
              </a:rPr>
              <a:t>SUMMARY</a:t>
            </a: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
            </a:r>
            <a:br>
              <a:rPr kumimoji="0" lang="en-US" sz="1400" b="0" i="0" u="none" strike="noStrike" cap="none" normalizeH="0" baseline="0" dirty="0" smtClean="0">
                <a:ln>
                  <a:noFill/>
                </a:ln>
                <a:solidFill>
                  <a:srgbClr val="000000"/>
                </a:solidFill>
                <a:effectLst/>
                <a:latin typeface="Times New Roman" pitchFamily="18" charset="0"/>
                <a:cs typeface="Arial" pitchFamily="34" charset="0"/>
              </a:rPr>
            </a:b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Image of a photograph and corresponding caption cards of the County Building and Courthouse in Chicago, Illinois, taken in 1865 while President Lincoln's remains lay in state.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hlinkClick r:id="rId3"/>
              </a:rPr>
              <a:t>http://hdl.loc.gov/loc.ndlpcoop/</a:t>
            </a:r>
            <a:r>
              <a:rPr kumimoji="0" lang="en-US" sz="1200" b="1" i="0" u="none" strike="noStrike" cap="none" normalizeH="0" baseline="0" dirty="0" smtClean="0">
                <a:ln>
                  <a:noFill/>
                </a:ln>
                <a:solidFill>
                  <a:schemeClr val="tx1"/>
                </a:solidFill>
                <a:effectLst/>
                <a:latin typeface="Calibri" pitchFamily="34" charset="0"/>
                <a:cs typeface="Arial" pitchFamily="34" charset="0"/>
                <a:hlinkClick r:id="rId3"/>
              </a:rPr>
              <a:t>ichicdn</a:t>
            </a:r>
            <a:r>
              <a:rPr kumimoji="0" lang="en-US" sz="1200" b="0" i="0" u="none" strike="noStrike" cap="none" normalizeH="0" baseline="0" dirty="0" smtClean="0">
                <a:ln>
                  <a:noFill/>
                </a:ln>
                <a:solidFill>
                  <a:schemeClr val="tx1"/>
                </a:solidFill>
                <a:effectLst/>
                <a:latin typeface="Times New Roman" pitchFamily="18" charset="0"/>
                <a:cs typeface="Arial" pitchFamily="34" charset="0"/>
                <a:hlinkClick r:id="rId3"/>
              </a:rPr>
              <a:t>.</a:t>
            </a:r>
            <a:r>
              <a:rPr kumimoji="0" lang="en-US" sz="1200" b="1" i="0" u="none" strike="noStrike" cap="none" normalizeH="0" baseline="0" dirty="0" smtClean="0">
                <a:ln>
                  <a:noFill/>
                </a:ln>
                <a:solidFill>
                  <a:schemeClr val="tx1"/>
                </a:solidFill>
                <a:effectLst/>
                <a:latin typeface="Calibri" pitchFamily="34" charset="0"/>
                <a:cs typeface="Arial" pitchFamily="34" charset="0"/>
                <a:hlinkClick r:id="rId3"/>
              </a:rPr>
              <a:t>n001291</a:t>
            </a:r>
            <a:endParaRPr kumimoji="0" lang="en-US"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nhack" descr="The Coles County Court House in Charleston, Ills., in which Lincoln often practiced law and before which he made a short speech in the evening after his fourth joint debate with Douglas, Sept. 18, 1858"/>
          <p:cNvPicPr/>
          <p:nvPr/>
        </p:nvPicPr>
        <p:blipFill>
          <a:blip r:embed="rId2" cstate="print"/>
          <a:srcRect/>
          <a:stretch>
            <a:fillRect/>
          </a:stretch>
        </p:blipFill>
        <p:spPr bwMode="auto">
          <a:xfrm>
            <a:off x="0" y="1143000"/>
            <a:ext cx="5943600" cy="4743450"/>
          </a:xfrm>
          <a:prstGeom prst="rect">
            <a:avLst/>
          </a:prstGeom>
          <a:noFill/>
          <a:ln w="9525">
            <a:noFill/>
            <a:miter lim="800000"/>
            <a:headEnd/>
            <a:tailEnd/>
          </a:ln>
        </p:spPr>
      </p:pic>
      <p:sp>
        <p:nvSpPr>
          <p:cNvPr id="8194" name="Text Box 2"/>
          <p:cNvSpPr txBox="1">
            <a:spLocks noChangeArrowheads="1"/>
          </p:cNvSpPr>
          <p:nvPr/>
        </p:nvSpPr>
        <p:spPr bwMode="auto">
          <a:xfrm>
            <a:off x="6019800" y="1447800"/>
            <a:ext cx="2895600" cy="457200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hlinkClick r:id="rId3"/>
              </a:rPr>
              <a:t>http://www.loc.gov/pictures/item/2008680974/</a:t>
            </a:r>
            <a:endParaRPr kumimoji="0" lang="en-US"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The Coles County Court House in Charleston, Ills., in which Lincoln often practiced law and before which he made a short speech in the evening after his fourth joint debate with Douglas, Sept. 18, 1858</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64</TotalTime>
  <Words>203</Words>
  <Application>Microsoft Office PowerPoint</Application>
  <PresentationFormat>On-screen Show (4:3)</PresentationFormat>
  <Paragraphs>49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Trek</vt:lpstr>
      <vt:lpstr>Holden Christopher Robbins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Holden Christopher Robbins</dc:title>
  <dc:creator>Windows User</dc:creator>
  <cp:lastModifiedBy>Windows User</cp:lastModifiedBy>
  <cp:revision>11</cp:revision>
  <dcterms:created xsi:type="dcterms:W3CDTF">2012-11-19T19:46:37Z</dcterms:created>
  <dcterms:modified xsi:type="dcterms:W3CDTF">2012-11-26T19:51:51Z</dcterms:modified>
</cp:coreProperties>
</file>