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0E18-BA76-4505-A392-33D8E12614B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5E105-E015-4669-AB97-47EEAF72AA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90E18-BA76-4505-A392-33D8E12614BB}" type="datetimeFigureOut">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5E105-E015-4669-AB97-47EEAF72AA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oc.gov/pictures/resource/ppmsca.19194/" TargetMode="External"/><Relationship Id="rId1" Type="http://schemas.openxmlformats.org/officeDocument/2006/relationships/slideLayout" Target="../slideLayouts/slideLayout2.xml"/><Relationship Id="rId4" Type="http://schemas.openxmlformats.org/officeDocument/2006/relationships/hyperlink" Target="http://www.loc.gov/pictures/item/20086809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loc.gov/pictures/item/fsa1998022"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oc.gov/pictures/item/200667804"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loc.gov/pictures/item/200667830"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loc.gov/pictures/resource/cph.3a09457/" TargetMode="External"/><Relationship Id="rId1" Type="http://schemas.openxmlformats.org/officeDocument/2006/relationships/slideLayout" Target="../slideLayouts/slideLayout2.xml"/><Relationship Id="rId4" Type="http://schemas.openxmlformats.org/officeDocument/2006/relationships/hyperlink" Target="http://www.loc.gov/pictures/item/200963065"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loc.gov/pictures/item/98504532/"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hdl.loc.gov/loc.rbc/lprbscsm.scsm146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memory.loc.gov/service/rbc/lprbscsm/scsm1462/001r.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dl.loc.gov/loc.rbc/lprbscsm.scsm15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service/rbc/lprbscsm/scsm1540/001r.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oc.gov/pictures/item/98504517/"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pictures/item/200868097"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item/fsa1998022"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resource/cph.3a09624/" TargetMode="External"/><Relationship Id="rId1" Type="http://schemas.openxmlformats.org/officeDocument/2006/relationships/slideLayout" Target="../slideLayouts/slideLayout2.xml"/><Relationship Id="rId4" Type="http://schemas.openxmlformats.org/officeDocument/2006/relationships/hyperlink" Target="http://www.loc.gov/pictures/item/20086783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project</a:t>
            </a:r>
            <a:endParaRPr lang="en-US" dirty="0"/>
          </a:p>
        </p:txBody>
      </p:sp>
      <p:sp>
        <p:nvSpPr>
          <p:cNvPr id="3" name="Subtitle 2"/>
          <p:cNvSpPr>
            <a:spLocks noGrp="1"/>
          </p:cNvSpPr>
          <p:nvPr>
            <p:ph type="subTitle" idx="1"/>
          </p:nvPr>
        </p:nvSpPr>
        <p:spPr/>
        <p:txBody>
          <a:bodyPr/>
          <a:lstStyle/>
          <a:p>
            <a:r>
              <a:rPr lang="en-US" dirty="0" err="1" smtClean="0"/>
              <a:t>Mr.caruso</a:t>
            </a:r>
            <a:endParaRPr lang="en-US" dirty="0" smtClean="0"/>
          </a:p>
          <a:p>
            <a:r>
              <a:rPr lang="en-US" dirty="0" err="1" smtClean="0"/>
              <a:t>jacobjaynes</a:t>
            </a:r>
            <a:endParaRPr lang="en-US" dirty="0" smtClean="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original">
            <a:hlinkClick r:id="rId2"/>
          </p:cNvPr>
          <p:cNvPicPr>
            <a:picLocks noGrp="1"/>
          </p:cNvPicPr>
          <p:nvPr>
            <p:ph idx="1"/>
          </p:nvPr>
        </p:nvPicPr>
        <p:blipFill>
          <a:blip r:embed="rId3" cstate="print"/>
          <a:srcRect/>
          <a:stretch>
            <a:fillRect/>
          </a:stretch>
        </p:blipFill>
        <p:spPr bwMode="auto">
          <a:xfrm>
            <a:off x="152400" y="1676400"/>
            <a:ext cx="2743200" cy="3048000"/>
          </a:xfrm>
          <a:prstGeom prst="rect">
            <a:avLst/>
          </a:prstGeom>
          <a:noFill/>
          <a:ln w="9525">
            <a:noFill/>
            <a:miter lim="800000"/>
            <a:headEnd/>
            <a:tailEnd/>
          </a:ln>
        </p:spPr>
      </p:pic>
      <p:sp>
        <p:nvSpPr>
          <p:cNvPr id="5" name="Rectangle 4"/>
          <p:cNvSpPr/>
          <p:nvPr/>
        </p:nvSpPr>
        <p:spPr>
          <a:xfrm>
            <a:off x="3276600" y="1600200"/>
            <a:ext cx="4572000" cy="646331"/>
          </a:xfrm>
          <a:prstGeom prst="rect">
            <a:avLst/>
          </a:prstGeom>
        </p:spPr>
        <p:txBody>
          <a:bodyPr>
            <a:spAutoFit/>
          </a:bodyPr>
          <a:lstStyle/>
          <a:p>
            <a:r>
              <a:rPr lang="en-US" dirty="0" smtClean="0"/>
              <a:t>Title: [Abraham Lincoln, presidential candidate, half-length portrait, facing right]</a:t>
            </a:r>
            <a:endParaRPr lang="en-US" dirty="0"/>
          </a:p>
        </p:txBody>
      </p:sp>
      <p:sp>
        <p:nvSpPr>
          <p:cNvPr id="6" name="Rectangle 5"/>
          <p:cNvSpPr/>
          <p:nvPr/>
        </p:nvSpPr>
        <p:spPr>
          <a:xfrm>
            <a:off x="0" y="4800600"/>
            <a:ext cx="4572000" cy="646331"/>
          </a:xfrm>
          <a:prstGeom prst="rect">
            <a:avLst/>
          </a:prstGeom>
        </p:spPr>
        <p:txBody>
          <a:bodyPr>
            <a:spAutoFit/>
          </a:bodyPr>
          <a:lstStyle/>
          <a:p>
            <a:r>
              <a:rPr lang="en-US" dirty="0" smtClean="0"/>
              <a:t>Date Created/Published: [1894, from a photo taken in 1860]</a:t>
            </a:r>
            <a:endParaRPr lang="en-US" dirty="0"/>
          </a:p>
        </p:txBody>
      </p:sp>
      <p:sp>
        <p:nvSpPr>
          <p:cNvPr id="7" name="Rectangle 6"/>
          <p:cNvSpPr/>
          <p:nvPr/>
        </p:nvSpPr>
        <p:spPr>
          <a:xfrm>
            <a:off x="0" y="5715000"/>
            <a:ext cx="4572000" cy="646331"/>
          </a:xfrm>
          <a:prstGeom prst="rect">
            <a:avLst/>
          </a:prstGeom>
        </p:spPr>
        <p:txBody>
          <a:bodyPr>
            <a:spAutoFit/>
          </a:bodyPr>
          <a:lstStyle/>
          <a:p>
            <a:r>
              <a:rPr lang="en-US" dirty="0" smtClean="0">
                <a:hlinkClick r:id="rId4"/>
              </a:rPr>
              <a:t>http://www.loc.gov/pictures/item/200868097</a:t>
            </a:r>
            <a:endParaRPr lang="en-US" dirty="0" smtClean="0"/>
          </a:p>
          <a:p>
            <a:r>
              <a:rPr lang="en-US" dirty="0" smtClean="0"/>
              <a:t>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The Posey Building of Shawneetown, Illinois, in which Abraham Lincoln and Robert Ingersoll had law offices"/>
          <p:cNvPicPr>
            <a:picLocks noGrp="1"/>
          </p:cNvPicPr>
          <p:nvPr>
            <p:ph idx="1"/>
          </p:nvPr>
        </p:nvPicPr>
        <p:blipFill>
          <a:blip r:embed="rId2" cstate="print"/>
          <a:srcRect/>
          <a:stretch>
            <a:fillRect/>
          </a:stretch>
        </p:blipFill>
        <p:spPr bwMode="auto">
          <a:xfrm>
            <a:off x="0" y="1524000"/>
            <a:ext cx="4191000" cy="4525963"/>
          </a:xfrm>
          <a:prstGeom prst="rect">
            <a:avLst/>
          </a:prstGeom>
          <a:noFill/>
          <a:ln w="9525">
            <a:noFill/>
            <a:miter lim="800000"/>
            <a:headEnd/>
            <a:tailEnd/>
          </a:ln>
        </p:spPr>
      </p:pic>
      <p:sp>
        <p:nvSpPr>
          <p:cNvPr id="5" name="Rectangle 4"/>
          <p:cNvSpPr/>
          <p:nvPr/>
        </p:nvSpPr>
        <p:spPr>
          <a:xfrm>
            <a:off x="4191000" y="1524000"/>
            <a:ext cx="4572000" cy="923330"/>
          </a:xfrm>
          <a:prstGeom prst="rect">
            <a:avLst/>
          </a:prstGeom>
        </p:spPr>
        <p:txBody>
          <a:bodyPr>
            <a:spAutoFit/>
          </a:bodyPr>
          <a:lstStyle/>
          <a:p>
            <a:r>
              <a:rPr lang="en-US" dirty="0" smtClean="0"/>
              <a:t>Title: The Posey Building of </a:t>
            </a:r>
            <a:r>
              <a:rPr lang="en-US" dirty="0" err="1" smtClean="0"/>
              <a:t>Shawneetown</a:t>
            </a:r>
            <a:r>
              <a:rPr lang="en-US" dirty="0" smtClean="0"/>
              <a:t>, Illinois, in which Abraham Lincoln and Robert Ingersoll had law offices </a:t>
            </a:r>
            <a:endParaRPr lang="en-US" dirty="0"/>
          </a:p>
        </p:txBody>
      </p:sp>
      <p:sp>
        <p:nvSpPr>
          <p:cNvPr id="6" name="Rectangle 5"/>
          <p:cNvSpPr/>
          <p:nvPr/>
        </p:nvSpPr>
        <p:spPr>
          <a:xfrm>
            <a:off x="0" y="6096000"/>
            <a:ext cx="3427349" cy="369332"/>
          </a:xfrm>
          <a:prstGeom prst="rect">
            <a:avLst/>
          </a:prstGeom>
        </p:spPr>
        <p:txBody>
          <a:bodyPr wrap="none">
            <a:spAutoFit/>
          </a:bodyPr>
          <a:lstStyle/>
          <a:p>
            <a:r>
              <a:rPr lang="en-US" dirty="0" smtClean="0"/>
              <a:t>Date Created/Published: 1937 Apr.</a:t>
            </a:r>
            <a:endParaRPr lang="en-US" dirty="0"/>
          </a:p>
        </p:txBody>
      </p:sp>
      <p:sp>
        <p:nvSpPr>
          <p:cNvPr id="7" name="Rectangle 6"/>
          <p:cNvSpPr/>
          <p:nvPr/>
        </p:nvSpPr>
        <p:spPr>
          <a:xfrm>
            <a:off x="4572000" y="6211669"/>
            <a:ext cx="4572000" cy="646331"/>
          </a:xfrm>
          <a:prstGeom prst="rect">
            <a:avLst/>
          </a:prstGeom>
        </p:spPr>
        <p:txBody>
          <a:bodyPr wrap="square">
            <a:spAutoFit/>
          </a:bodyPr>
          <a:lstStyle/>
          <a:p>
            <a:r>
              <a:rPr lang="en-US" dirty="0" smtClean="0">
                <a:hlinkClick r:id="rId3"/>
              </a:rPr>
              <a:t>http://www.loc.gov/pictures/item/fsa1998022</a:t>
            </a:r>
            <a:endParaRPr lang="en-US" dirty="0" smtClean="0"/>
          </a:p>
          <a:p>
            <a:r>
              <a:rPr lang="en-US" dirty="0" smtClean="0"/>
              <a:t>486/PP/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Men loading logs on a horse-drawn wagon, from the original Abraham Lincoln log cabin, at College Point, N.Y., on Feb. 21, 1906, to be re-erected on the Lincoln Farm at Hodgenville, Kentucky, the birthplace of Lincoln]"/>
          <p:cNvPicPr>
            <a:picLocks noGrp="1"/>
          </p:cNvPicPr>
          <p:nvPr>
            <p:ph idx="1"/>
          </p:nvPr>
        </p:nvPicPr>
        <p:blipFill>
          <a:blip r:embed="rId2" cstate="print"/>
          <a:srcRect/>
          <a:stretch>
            <a:fillRect/>
          </a:stretch>
        </p:blipFill>
        <p:spPr bwMode="auto">
          <a:xfrm>
            <a:off x="152400" y="1524000"/>
            <a:ext cx="4648200" cy="3581400"/>
          </a:xfrm>
          <a:prstGeom prst="rect">
            <a:avLst/>
          </a:prstGeom>
          <a:noFill/>
          <a:ln w="9525">
            <a:noFill/>
            <a:miter lim="800000"/>
            <a:headEnd/>
            <a:tailEnd/>
          </a:ln>
        </p:spPr>
      </p:pic>
      <p:sp>
        <p:nvSpPr>
          <p:cNvPr id="5" name="Rectangle 4"/>
          <p:cNvSpPr/>
          <p:nvPr/>
        </p:nvSpPr>
        <p:spPr>
          <a:xfrm>
            <a:off x="4800600" y="1524000"/>
            <a:ext cx="4343400" cy="1754326"/>
          </a:xfrm>
          <a:prstGeom prst="rect">
            <a:avLst/>
          </a:prstGeom>
        </p:spPr>
        <p:txBody>
          <a:bodyPr wrap="square">
            <a:spAutoFit/>
          </a:bodyPr>
          <a:lstStyle/>
          <a:p>
            <a:r>
              <a:rPr lang="en-US" dirty="0" smtClean="0"/>
              <a:t>Title: [Men loading logs on a horse-drawn wagon, from the original Abraham Lincoln log cabin, at College Point, N.Y., on Feb. 21, 1906, to be re-erected on the Lincoln Farm at Hodgenville, Kentucky, the birthplace of Lincoln]</a:t>
            </a:r>
            <a:endParaRPr lang="en-US" dirty="0"/>
          </a:p>
        </p:txBody>
      </p:sp>
      <p:sp>
        <p:nvSpPr>
          <p:cNvPr id="6" name="Rectangle 5"/>
          <p:cNvSpPr/>
          <p:nvPr/>
        </p:nvSpPr>
        <p:spPr>
          <a:xfrm>
            <a:off x="0" y="5181600"/>
            <a:ext cx="3102709" cy="369332"/>
          </a:xfrm>
          <a:prstGeom prst="rect">
            <a:avLst/>
          </a:prstGeom>
        </p:spPr>
        <p:txBody>
          <a:bodyPr wrap="none">
            <a:spAutoFit/>
          </a:bodyPr>
          <a:lstStyle/>
          <a:p>
            <a:r>
              <a:rPr lang="en-US" dirty="0" smtClean="0"/>
              <a:t>Date Created/Published: c1906</a:t>
            </a:r>
            <a:endParaRPr lang="en-US" dirty="0"/>
          </a:p>
        </p:txBody>
      </p:sp>
      <p:sp>
        <p:nvSpPr>
          <p:cNvPr id="7" name="Rectangle 6"/>
          <p:cNvSpPr/>
          <p:nvPr/>
        </p:nvSpPr>
        <p:spPr>
          <a:xfrm>
            <a:off x="0" y="5715000"/>
            <a:ext cx="4572000" cy="646331"/>
          </a:xfrm>
          <a:prstGeom prst="rect">
            <a:avLst/>
          </a:prstGeom>
        </p:spPr>
        <p:txBody>
          <a:bodyPr>
            <a:spAutoFit/>
          </a:bodyPr>
          <a:lstStyle/>
          <a:p>
            <a:r>
              <a:rPr lang="en-US" dirty="0" smtClean="0">
                <a:hlinkClick r:id="rId3"/>
              </a:rPr>
              <a:t>http://www.loc.gov/pictures/item/200667804</a:t>
            </a:r>
            <a:endParaRPr lang="en-US" dirty="0" smtClean="0"/>
          </a:p>
          <a:p>
            <a:r>
              <a:rPr lang="en-US" dirty="0" smtClean="0"/>
              <a:t>2/</a:t>
            </a:r>
            <a:endParaRPr lang="en-US" dirty="0"/>
          </a:p>
        </p:txBody>
      </p:sp>
      <p:sp>
        <p:nvSpPr>
          <p:cNvPr id="8" name="Rectangle 7"/>
          <p:cNvSpPr/>
          <p:nvPr/>
        </p:nvSpPr>
        <p:spPr>
          <a:xfrm>
            <a:off x="2286000" y="3105835"/>
            <a:ext cx="4572000" cy="646331"/>
          </a:xfrm>
          <a:prstGeom prst="rect">
            <a:avLst/>
          </a:prstGeom>
        </p:spPr>
        <p:txBody>
          <a:bodyPr>
            <a:spAutoFit/>
          </a:bodyPr>
          <a:lstStyle/>
          <a:p>
            <a:r>
              <a:rPr lang="en-US" dirty="0" smtClean="0"/>
              <a:t>http://www.loc.gov/pictures/item/2006678042/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Hon. Abraham Lincoln,"/>
          <p:cNvPicPr>
            <a:picLocks noGrp="1"/>
          </p:cNvPicPr>
          <p:nvPr>
            <p:ph idx="1"/>
          </p:nvPr>
        </p:nvPicPr>
        <p:blipFill>
          <a:blip r:embed="rId2" cstate="print"/>
          <a:srcRect/>
          <a:stretch>
            <a:fillRect/>
          </a:stretch>
        </p:blipFill>
        <p:spPr bwMode="auto">
          <a:xfrm>
            <a:off x="0" y="1447801"/>
            <a:ext cx="3564196" cy="3810000"/>
          </a:xfrm>
          <a:prstGeom prst="rect">
            <a:avLst/>
          </a:prstGeom>
          <a:noFill/>
          <a:ln w="9525">
            <a:noFill/>
            <a:miter lim="800000"/>
            <a:headEnd/>
            <a:tailEnd/>
          </a:ln>
        </p:spPr>
      </p:pic>
      <p:sp>
        <p:nvSpPr>
          <p:cNvPr id="5" name="Rectangle 4"/>
          <p:cNvSpPr/>
          <p:nvPr/>
        </p:nvSpPr>
        <p:spPr>
          <a:xfrm>
            <a:off x="3581400" y="1447800"/>
            <a:ext cx="2895088" cy="369332"/>
          </a:xfrm>
          <a:prstGeom prst="rect">
            <a:avLst/>
          </a:prstGeom>
        </p:spPr>
        <p:txBody>
          <a:bodyPr wrap="none">
            <a:spAutoFit/>
          </a:bodyPr>
          <a:lstStyle/>
          <a:p>
            <a:r>
              <a:rPr lang="en-US" dirty="0" smtClean="0"/>
              <a:t>Title: Hon. Abraham Lincoln, </a:t>
            </a:r>
            <a:endParaRPr lang="en-US" dirty="0"/>
          </a:p>
        </p:txBody>
      </p:sp>
      <p:sp>
        <p:nvSpPr>
          <p:cNvPr id="6" name="Rectangle 5"/>
          <p:cNvSpPr/>
          <p:nvPr/>
        </p:nvSpPr>
        <p:spPr>
          <a:xfrm>
            <a:off x="0" y="5257800"/>
            <a:ext cx="4572000" cy="646331"/>
          </a:xfrm>
          <a:prstGeom prst="rect">
            <a:avLst/>
          </a:prstGeom>
        </p:spPr>
        <p:txBody>
          <a:bodyPr>
            <a:spAutoFit/>
          </a:bodyPr>
          <a:lstStyle/>
          <a:p>
            <a:r>
              <a:rPr lang="en-US" dirty="0" smtClean="0"/>
              <a:t>Date Created/Published: Boston : Printed at J.H. </a:t>
            </a:r>
            <a:r>
              <a:rPr lang="en-US" dirty="0" err="1" smtClean="0"/>
              <a:t>Bufford's</a:t>
            </a:r>
            <a:r>
              <a:rPr lang="en-US" dirty="0" smtClean="0"/>
              <a:t>, [1860]</a:t>
            </a:r>
            <a:endParaRPr lang="en-US" dirty="0"/>
          </a:p>
        </p:txBody>
      </p:sp>
      <p:sp>
        <p:nvSpPr>
          <p:cNvPr id="7" name="Rectangle 6"/>
          <p:cNvSpPr/>
          <p:nvPr/>
        </p:nvSpPr>
        <p:spPr>
          <a:xfrm>
            <a:off x="0" y="5943600"/>
            <a:ext cx="4572000" cy="646331"/>
          </a:xfrm>
          <a:prstGeom prst="rect">
            <a:avLst/>
          </a:prstGeom>
        </p:spPr>
        <p:txBody>
          <a:bodyPr>
            <a:spAutoFit/>
          </a:bodyPr>
          <a:lstStyle/>
          <a:p>
            <a:r>
              <a:rPr lang="en-US" dirty="0" smtClean="0">
                <a:hlinkClick r:id="rId3"/>
              </a:rPr>
              <a:t>http://www.loc.gov/pictures/item/200667830</a:t>
            </a:r>
            <a:endParaRPr lang="en-US" dirty="0" smtClean="0"/>
          </a:p>
          <a:p>
            <a:r>
              <a:rPr lang="en-US" dirty="0" smtClean="0"/>
              <a:t>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b&amp;w film copy neg.">
            <a:hlinkClick r:id="rId2"/>
          </p:cNvPr>
          <p:cNvPicPr>
            <a:picLocks noGrp="1"/>
          </p:cNvPicPr>
          <p:nvPr>
            <p:ph idx="1"/>
          </p:nvPr>
        </p:nvPicPr>
        <p:blipFill>
          <a:blip r:embed="rId3" cstate="print"/>
          <a:srcRect/>
          <a:stretch>
            <a:fillRect/>
          </a:stretch>
        </p:blipFill>
        <p:spPr bwMode="auto">
          <a:xfrm>
            <a:off x="228600" y="1524000"/>
            <a:ext cx="1905000" cy="3352800"/>
          </a:xfrm>
          <a:prstGeom prst="rect">
            <a:avLst/>
          </a:prstGeom>
          <a:noFill/>
          <a:ln w="9525">
            <a:noFill/>
            <a:miter lim="800000"/>
            <a:headEnd/>
            <a:tailEnd/>
          </a:ln>
        </p:spPr>
      </p:pic>
      <p:sp>
        <p:nvSpPr>
          <p:cNvPr id="5" name="Rectangle 4"/>
          <p:cNvSpPr/>
          <p:nvPr/>
        </p:nvSpPr>
        <p:spPr>
          <a:xfrm>
            <a:off x="2286000" y="1524000"/>
            <a:ext cx="4572000" cy="646331"/>
          </a:xfrm>
          <a:prstGeom prst="rect">
            <a:avLst/>
          </a:prstGeom>
        </p:spPr>
        <p:txBody>
          <a:bodyPr>
            <a:spAutoFit/>
          </a:bodyPr>
          <a:lstStyle/>
          <a:p>
            <a:r>
              <a:rPr lang="en-US" dirty="0" smtClean="0"/>
              <a:t>Title: [Abraham Lincoln, half-length portrait, facing right]</a:t>
            </a:r>
            <a:endParaRPr lang="en-US" dirty="0"/>
          </a:p>
        </p:txBody>
      </p:sp>
      <p:sp>
        <p:nvSpPr>
          <p:cNvPr id="6" name="Rectangle 5"/>
          <p:cNvSpPr/>
          <p:nvPr/>
        </p:nvSpPr>
        <p:spPr>
          <a:xfrm>
            <a:off x="0" y="4876800"/>
            <a:ext cx="4572000" cy="646331"/>
          </a:xfrm>
          <a:prstGeom prst="rect">
            <a:avLst/>
          </a:prstGeom>
        </p:spPr>
        <p:txBody>
          <a:bodyPr>
            <a:spAutoFit/>
          </a:bodyPr>
          <a:lstStyle/>
          <a:p>
            <a:r>
              <a:rPr lang="en-US" dirty="0" smtClean="0"/>
              <a:t>Date Created/Published: [probably 1858, printed later]</a:t>
            </a:r>
            <a:endParaRPr lang="en-US" dirty="0"/>
          </a:p>
        </p:txBody>
      </p:sp>
      <p:sp>
        <p:nvSpPr>
          <p:cNvPr id="7" name="Rectangle 6"/>
          <p:cNvSpPr/>
          <p:nvPr/>
        </p:nvSpPr>
        <p:spPr>
          <a:xfrm>
            <a:off x="0" y="5638800"/>
            <a:ext cx="4572000" cy="646331"/>
          </a:xfrm>
          <a:prstGeom prst="rect">
            <a:avLst/>
          </a:prstGeom>
        </p:spPr>
        <p:txBody>
          <a:bodyPr>
            <a:spAutoFit/>
          </a:bodyPr>
          <a:lstStyle/>
          <a:p>
            <a:r>
              <a:rPr lang="en-US" dirty="0" smtClean="0">
                <a:hlinkClick r:id="rId4"/>
              </a:rPr>
              <a:t>http://www.loc.gov/pictures/item/200963065</a:t>
            </a:r>
            <a:endParaRPr lang="en-US" dirty="0" smtClean="0"/>
          </a:p>
          <a:p>
            <a:r>
              <a:rPr lang="en-US" dirty="0" smtClean="0"/>
              <a:t>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Abraham Lincoln: President-elect]"/>
          <p:cNvPicPr>
            <a:picLocks noGrp="1"/>
          </p:cNvPicPr>
          <p:nvPr>
            <p:ph idx="1"/>
          </p:nvPr>
        </p:nvPicPr>
        <p:blipFill>
          <a:blip r:embed="rId2" cstate="print"/>
          <a:srcRect/>
          <a:stretch>
            <a:fillRect/>
          </a:stretch>
        </p:blipFill>
        <p:spPr bwMode="auto">
          <a:xfrm>
            <a:off x="0" y="1447800"/>
            <a:ext cx="2133600" cy="3810000"/>
          </a:xfrm>
          <a:prstGeom prst="rect">
            <a:avLst/>
          </a:prstGeom>
          <a:noFill/>
          <a:ln w="9525">
            <a:noFill/>
            <a:miter lim="800000"/>
            <a:headEnd/>
            <a:tailEnd/>
          </a:ln>
        </p:spPr>
      </p:pic>
      <p:sp>
        <p:nvSpPr>
          <p:cNvPr id="5" name="Rectangle 4"/>
          <p:cNvSpPr/>
          <p:nvPr/>
        </p:nvSpPr>
        <p:spPr>
          <a:xfrm>
            <a:off x="2590800" y="1676400"/>
            <a:ext cx="3959161" cy="369332"/>
          </a:xfrm>
          <a:prstGeom prst="rect">
            <a:avLst/>
          </a:prstGeom>
        </p:spPr>
        <p:txBody>
          <a:bodyPr wrap="none">
            <a:spAutoFit/>
          </a:bodyPr>
          <a:lstStyle/>
          <a:p>
            <a:r>
              <a:rPr lang="en-US" dirty="0" smtClean="0"/>
              <a:t>Title: [Abraham Lincoln: President-elect]</a:t>
            </a:r>
            <a:endParaRPr lang="en-US" dirty="0"/>
          </a:p>
        </p:txBody>
      </p:sp>
      <p:sp>
        <p:nvSpPr>
          <p:cNvPr id="6" name="Rectangle 5"/>
          <p:cNvSpPr/>
          <p:nvPr/>
        </p:nvSpPr>
        <p:spPr>
          <a:xfrm>
            <a:off x="0" y="5410200"/>
            <a:ext cx="4572000" cy="646331"/>
          </a:xfrm>
          <a:prstGeom prst="rect">
            <a:avLst/>
          </a:prstGeom>
        </p:spPr>
        <p:txBody>
          <a:bodyPr>
            <a:spAutoFit/>
          </a:bodyPr>
          <a:lstStyle/>
          <a:p>
            <a:r>
              <a:rPr lang="en-US" dirty="0" smtClean="0"/>
              <a:t>Date Created/Published: [Chicago, Ill. : 1860 November 25, printed later]</a:t>
            </a:r>
            <a:endParaRPr lang="en-US" dirty="0"/>
          </a:p>
        </p:txBody>
      </p:sp>
      <p:sp>
        <p:nvSpPr>
          <p:cNvPr id="7" name="Rectangle 6"/>
          <p:cNvSpPr/>
          <p:nvPr/>
        </p:nvSpPr>
        <p:spPr>
          <a:xfrm>
            <a:off x="0" y="6096000"/>
            <a:ext cx="4500014" cy="646331"/>
          </a:xfrm>
          <a:prstGeom prst="rect">
            <a:avLst/>
          </a:prstGeom>
        </p:spPr>
        <p:txBody>
          <a:bodyPr wrap="none">
            <a:spAutoFit/>
          </a:bodyPr>
          <a:lstStyle/>
          <a:p>
            <a:r>
              <a:rPr lang="en-US" dirty="0" smtClean="0">
                <a:hlinkClick r:id="rId3"/>
              </a:rPr>
              <a:t>http://www.loc.gov/pictures/item/98504532/</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951229" y="1600200"/>
            <a:ext cx="7241541" cy="45259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6" name="Content Placeholder 5"/>
          <p:cNvSpPr>
            <a:spLocks noGrp="1"/>
          </p:cNvSpPr>
          <p:nvPr>
            <p:ph idx="1"/>
          </p:nvPr>
        </p:nvSpPr>
        <p:spPr>
          <a:xfrm>
            <a:off x="381000" y="1524000"/>
            <a:ext cx="8229600" cy="5105400"/>
          </a:xfrm>
        </p:spPr>
        <p:txBody>
          <a:bodyPr>
            <a:normAutofit fontScale="25000" lnSpcReduction="20000"/>
          </a:bodyPr>
          <a:lstStyle/>
          <a:p>
            <a:endParaRPr lang="en-US" sz="4900" dirty="0" smtClean="0"/>
          </a:p>
          <a:p>
            <a:r>
              <a:rPr lang="en-US" sz="2500" b="1" dirty="0"/>
              <a:t>Created/Published</a:t>
            </a:r>
            <a:endParaRPr lang="en-US" sz="2500" dirty="0"/>
          </a:p>
          <a:p>
            <a:pPr>
              <a:buNone/>
            </a:pPr>
            <a:r>
              <a:rPr lang="en-US" sz="5600" dirty="0"/>
              <a:t>December 13, 1855</a:t>
            </a:r>
            <a:br>
              <a:rPr lang="en-US" sz="5600" dirty="0"/>
            </a:br>
            <a:r>
              <a:rPr lang="en-US" sz="5600" dirty="0"/>
              <a:t>Sangamon County, Illinois</a:t>
            </a:r>
          </a:p>
          <a:p>
            <a:pPr>
              <a:buNone/>
            </a:pPr>
            <a:r>
              <a:rPr lang="en-US" sz="5600" dirty="0"/>
              <a:t> </a:t>
            </a:r>
          </a:p>
          <a:p>
            <a:pPr>
              <a:buNone/>
            </a:pPr>
            <a:r>
              <a:rPr lang="en-US" sz="5600" dirty="0"/>
              <a:t> </a:t>
            </a:r>
            <a:r>
              <a:rPr lang="en-US" sz="5600" dirty="0" smtClean="0"/>
              <a:t>Summary</a:t>
            </a:r>
            <a:r>
              <a:rPr lang="en-US" sz="5600" dirty="0"/>
              <a:t>: Sarah </a:t>
            </a:r>
            <a:r>
              <a:rPr lang="en-US" sz="5600" dirty="0" err="1"/>
              <a:t>Correll</a:t>
            </a:r>
            <a:r>
              <a:rPr lang="en-US" sz="5600" dirty="0"/>
              <a:t>, Mary Ann Herrin, and Martha McIntyre, the three married daughters of William McDaniel, and their husbands, sued their brothers, James McDaniel and Joseph McDaniel, and the other heirs of William McDaniel in a chancery action to set aside William McDaniel's will. William McDaniel dictated his will to the attending physician, Dr. Randall, to dispose his real and personal property, valued at $15,000 to $20,000. McDaniel died eleven days later. William McDaniel bequeathed the land to his sons, James McDaniel and Joseph McDaniel, and to his grandsons, William Sutcliff, Rufus McDaniel, and Robert McDaniel. The daughters and the remaining grandchildren were to receive equal shares of the personal property. </a:t>
            </a:r>
            <a:r>
              <a:rPr lang="en-US" sz="5600" dirty="0" err="1"/>
              <a:t>Correll</a:t>
            </a:r>
            <a:r>
              <a:rPr lang="en-US" sz="5600" dirty="0"/>
              <a:t> and others charged that William McDaniel was not mentally competent to dispose of his property, and that his two sons took advantage of their infirm father, plied him with wine, and dictated a will favorable to their interests. The daughters also stated that McDaniel's widow had renounced the will's provisions and had received her dower at an earlier term of court. They claimed that, if competent, their father would have divided the estate equally among his heirs. James McDaniel and others retained Lincoln and Herndon. The jury found for the </a:t>
            </a:r>
            <a:r>
              <a:rPr lang="en-US" sz="5600" dirty="0" err="1"/>
              <a:t>Correll</a:t>
            </a:r>
            <a:r>
              <a:rPr lang="en-US" sz="5600" dirty="0"/>
              <a:t> and others and declared the will void on the grounds of William McDaniel's mental incompetency. McDaniel and others continued to employ Lincoln and Herndon and appealed to the Illinois Supreme Court on the grounds that the non-resident minor defendants were neither properly summoned nor represented in the proceedings. The supreme court reversed and remanded the case. Chief Justice </a:t>
            </a:r>
            <a:r>
              <a:rPr lang="en-US" sz="5600" dirty="0" err="1"/>
              <a:t>Caton</a:t>
            </a:r>
            <a:r>
              <a:rPr lang="en-US" sz="5600" dirty="0"/>
              <a:t> ruled that the lower court had failed to bring all the defendants within its jurisdiction and must serve the non-residents with a summons. The supreme court refused to rule on the will's legality, choosing to leave that issue to another jury. At the trial of the remanded case, the jury found for James McDaniel and others and validated the will</a:t>
            </a:r>
            <a:r>
              <a:rPr lang="en-US" sz="5600" dirty="0" smtClean="0"/>
              <a:t>.</a:t>
            </a:r>
          </a:p>
          <a:p>
            <a:pPr>
              <a:buNone/>
            </a:pPr>
            <a:endParaRPr lang="en-US" sz="5600" dirty="0"/>
          </a:p>
          <a:p>
            <a:pPr>
              <a:buNone/>
            </a:pPr>
            <a:r>
              <a:rPr lang="en-US" sz="5600" b="1" dirty="0"/>
              <a:t>Digital ID</a:t>
            </a:r>
            <a:endParaRPr lang="en-US" sz="5600" dirty="0"/>
          </a:p>
          <a:p>
            <a:pPr>
              <a:buNone/>
            </a:pPr>
            <a:r>
              <a:rPr lang="en-US" sz="5600" dirty="0" err="1"/>
              <a:t>lprbscsm</a:t>
            </a:r>
            <a:r>
              <a:rPr lang="en-US" sz="5600" dirty="0"/>
              <a:t> scsm1462</a:t>
            </a:r>
            <a:r>
              <a:rPr lang="en-US" sz="5600" i="1" dirty="0"/>
              <a:t/>
            </a:r>
            <a:br>
              <a:rPr lang="en-US" sz="5600" i="1" dirty="0"/>
            </a:br>
            <a:r>
              <a:rPr lang="en-US" sz="5600" i="1" u="sng" dirty="0">
                <a:hlinkClick r:id="rId2"/>
              </a:rPr>
              <a:t>http://hdl.loc.gov/loc.rbc/lprbscsm.</a:t>
            </a:r>
            <a:r>
              <a:rPr lang="en-US" sz="5600" u="sng" dirty="0">
                <a:hlinkClick r:id="rId2"/>
              </a:rPr>
              <a:t>scsm1462</a:t>
            </a:r>
            <a:endParaRPr lang="en-US" sz="5600" dirty="0"/>
          </a:p>
          <a:p>
            <a:pPr>
              <a:buNone/>
            </a:pPr>
            <a:r>
              <a:rPr lang="en-US" sz="5600" i="1" dirty="0"/>
              <a:t> </a:t>
            </a:r>
            <a:endParaRPr lang="en-US" sz="5600" dirty="0"/>
          </a:p>
          <a:p>
            <a:endParaRPr lang="en-US" sz="4200" dirty="0" smtClean="0"/>
          </a:p>
          <a:p>
            <a:endParaRPr lang="en-US" sz="2400" dirty="0"/>
          </a:p>
          <a:p>
            <a:endParaRPr lang="en-US" sz="2400" dirty="0"/>
          </a:p>
          <a:p>
            <a:endParaRPr lang="en-US" sz="22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7" name="Content Placeholder 6" descr="Image 1 of 2, Affidavit in McDaniel et al. v. Correll et al, [La">
            <a:hlinkClick r:id="rId2"/>
          </p:cNvPr>
          <p:cNvPicPr>
            <a:picLocks noGrp="1"/>
          </p:cNvPicPr>
          <p:nvPr>
            <p:ph idx="1"/>
          </p:nvPr>
        </p:nvPicPr>
        <p:blipFill>
          <a:blip r:embed="rId3" cstate="print"/>
          <a:srcRect/>
          <a:stretch>
            <a:fillRect/>
          </a:stretch>
        </p:blipFill>
        <p:spPr bwMode="auto">
          <a:xfrm>
            <a:off x="2590800" y="1600200"/>
            <a:ext cx="3581400"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24000"/>
            <a:ext cx="8382000" cy="4678363"/>
          </a:xfrm>
        </p:spPr>
        <p:txBody>
          <a:bodyPr>
            <a:normAutofit fontScale="40000" lnSpcReduction="20000"/>
          </a:bodyPr>
          <a:lstStyle/>
          <a:p>
            <a:pPr>
              <a:buNone/>
            </a:pPr>
            <a:r>
              <a:rPr lang="en-US" sz="1400" b="1" dirty="0"/>
              <a:t>Created/Published</a:t>
            </a:r>
            <a:endParaRPr lang="en-US" sz="1400" dirty="0"/>
          </a:p>
          <a:p>
            <a:pPr>
              <a:buNone/>
            </a:pPr>
            <a:r>
              <a:rPr lang="en-US" sz="1400" dirty="0"/>
              <a:t>October, 1852</a:t>
            </a:r>
          </a:p>
          <a:p>
            <a:pPr>
              <a:buNone/>
            </a:pPr>
            <a:r>
              <a:rPr lang="en-US" dirty="0"/>
              <a:t> </a:t>
            </a:r>
          </a:p>
          <a:p>
            <a:pPr>
              <a:buNone/>
            </a:pPr>
            <a:r>
              <a:rPr lang="en-US" b="1" dirty="0"/>
              <a:t>Notes</a:t>
            </a:r>
            <a:endParaRPr lang="en-US" dirty="0"/>
          </a:p>
          <a:p>
            <a:pPr>
              <a:buNone/>
            </a:pPr>
            <a:r>
              <a:rPr lang="en-US" dirty="0"/>
              <a:t>Summary: Hollingsworth asked Deborah </a:t>
            </a:r>
            <a:r>
              <a:rPr lang="en-US" dirty="0" err="1"/>
              <a:t>Ater</a:t>
            </a:r>
            <a:r>
              <a:rPr lang="en-US" dirty="0"/>
              <a:t> to care for his sick wife at his home while he was away. Jacob </a:t>
            </a:r>
            <a:r>
              <a:rPr lang="en-US" dirty="0" err="1"/>
              <a:t>Ater</a:t>
            </a:r>
            <a:r>
              <a:rPr lang="en-US" dirty="0"/>
              <a:t> insisted that Deborah </a:t>
            </a:r>
            <a:r>
              <a:rPr lang="en-US" dirty="0" err="1"/>
              <a:t>Ater</a:t>
            </a:r>
            <a:r>
              <a:rPr lang="en-US" dirty="0"/>
              <a:t> leave town with him, and when she refused, Jacob </a:t>
            </a:r>
            <a:r>
              <a:rPr lang="en-US" dirty="0" err="1"/>
              <a:t>Ater</a:t>
            </a:r>
            <a:r>
              <a:rPr lang="en-US" dirty="0"/>
              <a:t> assaulted her. Hollingsworth intervened, he and Jacob </a:t>
            </a:r>
            <a:r>
              <a:rPr lang="en-US" dirty="0" err="1"/>
              <a:t>Ater</a:t>
            </a:r>
            <a:r>
              <a:rPr lang="en-US" dirty="0"/>
              <a:t> began to fight, and Deborah </a:t>
            </a:r>
            <a:r>
              <a:rPr lang="en-US" dirty="0" err="1"/>
              <a:t>Ater</a:t>
            </a:r>
            <a:r>
              <a:rPr lang="en-US" dirty="0"/>
              <a:t> fled to another house. Hollingsworth again asked Deborah </a:t>
            </a:r>
            <a:r>
              <a:rPr lang="en-US" dirty="0" err="1"/>
              <a:t>Ater</a:t>
            </a:r>
            <a:r>
              <a:rPr lang="en-US" dirty="0"/>
              <a:t> to care for his wife, and as they were returning to Hollingsworth's house, Jacob </a:t>
            </a:r>
            <a:r>
              <a:rPr lang="en-US" dirty="0" err="1"/>
              <a:t>Ater</a:t>
            </a:r>
            <a:r>
              <a:rPr lang="en-US" dirty="0"/>
              <a:t> approached them "in a menacing attitude." Hollingsworth aimed a pistol at </a:t>
            </a:r>
            <a:r>
              <a:rPr lang="en-US" dirty="0" err="1"/>
              <a:t>Ater</a:t>
            </a:r>
            <a:r>
              <a:rPr lang="en-US" dirty="0"/>
              <a:t> and pulled the trigger, but the pistol did not fire. The state's attorney indicted Hollingsworth for assault with intent to commit bodily injury, and Hollingsworth retained Lincoln. The parties reached an agreement in which the state's attorney would cease prosecution and Hollingsworth would pay all costs, and the court dismissed the </a:t>
            </a:r>
            <a:r>
              <a:rPr lang="en-US" b="1" dirty="0"/>
              <a:t>case</a:t>
            </a:r>
            <a:r>
              <a:rPr lang="en-US" dirty="0"/>
              <a:t>.</a:t>
            </a:r>
          </a:p>
          <a:p>
            <a:pPr>
              <a:buNone/>
            </a:pPr>
            <a:r>
              <a:rPr lang="en-US" dirty="0"/>
              <a:t> </a:t>
            </a:r>
          </a:p>
          <a:p>
            <a:pPr>
              <a:buNone/>
            </a:pPr>
            <a:r>
              <a:rPr lang="en-US" dirty="0"/>
              <a:t>Summary: Thorp sued Swords in the JP court to recover a debt of $48.77. The jury found for Thorp and awarded $36.17. Swords appealed the judgment to the circuit court. Thorp failed to prosecute his </a:t>
            </a:r>
            <a:r>
              <a:rPr lang="en-US" b="1" dirty="0"/>
              <a:t>case</a:t>
            </a:r>
            <a:r>
              <a:rPr lang="en-US" dirty="0"/>
              <a:t>, and the court ordered a </a:t>
            </a:r>
            <a:r>
              <a:rPr lang="en-US" dirty="0" err="1"/>
              <a:t>nonsuit</a:t>
            </a:r>
            <a:r>
              <a:rPr lang="en-US" dirty="0"/>
              <a:t>. Lincoln represented one of the parties in the </a:t>
            </a:r>
            <a:r>
              <a:rPr lang="en-US" b="1" dirty="0"/>
              <a:t>case</a:t>
            </a:r>
            <a:endParaRPr lang="en-US" dirty="0"/>
          </a:p>
          <a:p>
            <a:pPr>
              <a:buNone/>
            </a:pPr>
            <a:r>
              <a:rPr lang="en-US" b="1" dirty="0"/>
              <a:t> </a:t>
            </a:r>
            <a:endParaRPr lang="en-US" dirty="0"/>
          </a:p>
          <a:p>
            <a:pPr>
              <a:buNone/>
            </a:pPr>
            <a:r>
              <a:rPr lang="en-US" b="1" dirty="0"/>
              <a:t> </a:t>
            </a:r>
            <a:endParaRPr lang="en-US" dirty="0"/>
          </a:p>
          <a:p>
            <a:pPr>
              <a:buNone/>
            </a:pPr>
            <a:r>
              <a:rPr lang="en-US" dirty="0"/>
              <a:t> </a:t>
            </a:r>
          </a:p>
          <a:p>
            <a:r>
              <a:rPr lang="en-US" b="1" dirty="0"/>
              <a:t>Digital ID</a:t>
            </a:r>
            <a:endParaRPr lang="en-US" dirty="0"/>
          </a:p>
          <a:p>
            <a:r>
              <a:rPr lang="en-US" dirty="0" err="1"/>
              <a:t>lprbscsm</a:t>
            </a:r>
            <a:r>
              <a:rPr lang="en-US" dirty="0"/>
              <a:t> scsm1540</a:t>
            </a:r>
            <a:br>
              <a:rPr lang="en-US" dirty="0"/>
            </a:br>
            <a:r>
              <a:rPr lang="en-US" u="sng" dirty="0">
                <a:hlinkClick r:id="rId2"/>
              </a:rPr>
              <a:t>http://hdl.loc.gov/loc.rbc/lprbscsm.scsm1540</a:t>
            </a:r>
            <a:endParaRPr lang="en-US" dirty="0"/>
          </a:p>
          <a:p>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1 of 2, Order in People v. Hollingsworth, [Law papers].">
            <a:hlinkClick r:id="rId2"/>
          </p:cNvPr>
          <p:cNvPicPr>
            <a:picLocks noGrp="1"/>
          </p:cNvPicPr>
          <p:nvPr>
            <p:ph idx="1"/>
          </p:nvPr>
        </p:nvPicPr>
        <p:blipFill>
          <a:blip r:embed="rId3" cstate="print"/>
          <a:srcRect/>
          <a:stretch>
            <a:fillRect/>
          </a:stretch>
        </p:blipFill>
        <p:spPr bwMode="auto">
          <a:xfrm>
            <a:off x="152400" y="1676400"/>
            <a:ext cx="5363266" cy="45259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anhack" descr="[Abraham Lincoln, head-and-shoulders portrait, facing slightly left, taken in Pittsfield, Illinois, two weeks before the final Lincoln-Douglas debate in Lincoln's unsuccessful bid for the Senate, October 1, 1858]"/>
          <p:cNvPicPr>
            <a:picLocks noGrp="1"/>
          </p:cNvPicPr>
          <p:nvPr>
            <p:ph idx="1"/>
          </p:nvPr>
        </p:nvPicPr>
        <p:blipFill>
          <a:blip r:embed="rId2" cstate="print"/>
          <a:srcRect/>
          <a:stretch>
            <a:fillRect/>
          </a:stretch>
        </p:blipFill>
        <p:spPr bwMode="auto">
          <a:xfrm>
            <a:off x="152400" y="1752600"/>
            <a:ext cx="1752600" cy="2057400"/>
          </a:xfrm>
          <a:prstGeom prst="rect">
            <a:avLst/>
          </a:prstGeom>
          <a:noFill/>
          <a:ln w="9525">
            <a:noFill/>
            <a:miter lim="800000"/>
            <a:headEnd/>
            <a:tailEnd/>
          </a:ln>
        </p:spPr>
      </p:pic>
      <p:sp>
        <p:nvSpPr>
          <p:cNvPr id="7" name="Rectangle 6"/>
          <p:cNvSpPr/>
          <p:nvPr/>
        </p:nvSpPr>
        <p:spPr>
          <a:xfrm>
            <a:off x="1905000" y="1676400"/>
            <a:ext cx="4572000" cy="1477328"/>
          </a:xfrm>
          <a:prstGeom prst="rect">
            <a:avLst/>
          </a:prstGeom>
        </p:spPr>
        <p:txBody>
          <a:bodyPr>
            <a:spAutoFit/>
          </a:bodyPr>
          <a:lstStyle/>
          <a:p>
            <a:r>
              <a:rPr lang="en-US" dirty="0" smtClean="0"/>
              <a:t>Title: [Abraham Lincoln, head-and-shoulders portrait, facing slightly left, taken in Pittsfield, Illinois, two weeks before the final Lincoln-Douglas debate in Lincoln's unsuccessful bid for the Senate, October 1, 1858] </a:t>
            </a:r>
            <a:endParaRPr lang="en-US" dirty="0"/>
          </a:p>
        </p:txBody>
      </p:sp>
      <p:sp>
        <p:nvSpPr>
          <p:cNvPr id="8" name="Rectangle 7"/>
          <p:cNvSpPr/>
          <p:nvPr/>
        </p:nvSpPr>
        <p:spPr>
          <a:xfrm>
            <a:off x="0" y="3810000"/>
            <a:ext cx="4500014" cy="923330"/>
          </a:xfrm>
          <a:prstGeom prst="rect">
            <a:avLst/>
          </a:prstGeom>
        </p:spPr>
        <p:txBody>
          <a:bodyPr wrap="none">
            <a:spAutoFit/>
          </a:bodyPr>
          <a:lstStyle/>
          <a:p>
            <a:r>
              <a:rPr lang="en-US" dirty="0" smtClean="0">
                <a:hlinkClick r:id="rId3"/>
              </a:rPr>
              <a:t>http://www.loc.gov/pictures/item/98504517/</a:t>
            </a:r>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The Coles County Court House in Charleston, Ills., in which Lincoln often practiced law and before which he made a short speech in the evening after his fourth joint debate with Douglas, Sept. 18, 1858"/>
          <p:cNvPicPr>
            <a:picLocks noGrp="1"/>
          </p:cNvPicPr>
          <p:nvPr>
            <p:ph idx="1"/>
          </p:nvPr>
        </p:nvPicPr>
        <p:blipFill>
          <a:blip r:embed="rId2" cstate="print"/>
          <a:srcRect/>
          <a:stretch>
            <a:fillRect/>
          </a:stretch>
        </p:blipFill>
        <p:spPr bwMode="auto">
          <a:xfrm>
            <a:off x="0" y="1676400"/>
            <a:ext cx="4876800" cy="4114800"/>
          </a:xfrm>
          <a:prstGeom prst="rect">
            <a:avLst/>
          </a:prstGeom>
          <a:noFill/>
          <a:ln w="9525">
            <a:noFill/>
            <a:miter lim="800000"/>
            <a:headEnd/>
            <a:tailEnd/>
          </a:ln>
        </p:spPr>
      </p:pic>
      <p:sp>
        <p:nvSpPr>
          <p:cNvPr id="5" name="Rectangle 4"/>
          <p:cNvSpPr/>
          <p:nvPr/>
        </p:nvSpPr>
        <p:spPr>
          <a:xfrm>
            <a:off x="4800600" y="1447800"/>
            <a:ext cx="4191000" cy="1754326"/>
          </a:xfrm>
          <a:prstGeom prst="rect">
            <a:avLst/>
          </a:prstGeom>
        </p:spPr>
        <p:txBody>
          <a:bodyPr wrap="square">
            <a:spAutoFit/>
          </a:bodyPr>
          <a:lstStyle/>
          <a:p>
            <a:r>
              <a:rPr lang="en-US" dirty="0" smtClean="0"/>
              <a:t>Title: The Coles County Court House in Charleston, Ills., in which Lincoln often practiced law and before which he made a short speech in the evening after his fourth joint debate with Douglas, Sept. 18, 1858 </a:t>
            </a:r>
            <a:endParaRPr lang="en-US" dirty="0"/>
          </a:p>
        </p:txBody>
      </p:sp>
      <p:sp>
        <p:nvSpPr>
          <p:cNvPr id="6" name="Rectangle 5"/>
          <p:cNvSpPr/>
          <p:nvPr/>
        </p:nvSpPr>
        <p:spPr>
          <a:xfrm>
            <a:off x="0" y="5791200"/>
            <a:ext cx="4572000" cy="646331"/>
          </a:xfrm>
          <a:prstGeom prst="rect">
            <a:avLst/>
          </a:prstGeom>
        </p:spPr>
        <p:txBody>
          <a:bodyPr>
            <a:spAutoFit/>
          </a:bodyPr>
          <a:lstStyle/>
          <a:p>
            <a:r>
              <a:rPr lang="en-US" dirty="0" smtClean="0">
                <a:hlinkClick r:id="rId3"/>
              </a:rPr>
              <a:t>http://www.loc.gov/pictures/item/200868097</a:t>
            </a:r>
            <a:endParaRPr lang="en-US" dirty="0" smtClean="0"/>
          </a:p>
          <a:p>
            <a:r>
              <a:rPr lang="en-US" dirty="0" smtClean="0"/>
              <a:t>4</a:t>
            </a:r>
            <a:endParaRPr lang="en-US" dirty="0"/>
          </a:p>
        </p:txBody>
      </p:sp>
      <p:sp>
        <p:nvSpPr>
          <p:cNvPr id="7" name="Rectangle 6"/>
          <p:cNvSpPr/>
          <p:nvPr/>
        </p:nvSpPr>
        <p:spPr>
          <a:xfrm>
            <a:off x="228600" y="6211669"/>
            <a:ext cx="4343400" cy="646331"/>
          </a:xfrm>
          <a:prstGeom prst="rect">
            <a:avLst/>
          </a:prstGeom>
        </p:spPr>
        <p:txBody>
          <a:bodyPr wrap="square">
            <a:spAutoFit/>
          </a:bodyPr>
          <a:lstStyle/>
          <a:p>
            <a:r>
              <a:rPr lang="en-US" dirty="0" smtClean="0"/>
              <a:t>Date Created/Published: [between 1860 and 1898?]</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An old grocery building and the Posey Building where Abraham Lincoln and Robert Ingersoll had law offices. Shawneetown, Illinois"/>
          <p:cNvPicPr>
            <a:picLocks noGrp="1"/>
          </p:cNvPicPr>
          <p:nvPr>
            <p:ph idx="1"/>
          </p:nvPr>
        </p:nvPicPr>
        <p:blipFill>
          <a:blip r:embed="rId2" cstate="print"/>
          <a:srcRect/>
          <a:stretch>
            <a:fillRect/>
          </a:stretch>
        </p:blipFill>
        <p:spPr bwMode="auto">
          <a:xfrm>
            <a:off x="0" y="1524001"/>
            <a:ext cx="5105400" cy="3962400"/>
          </a:xfrm>
          <a:prstGeom prst="rect">
            <a:avLst/>
          </a:prstGeom>
          <a:noFill/>
          <a:ln w="9525">
            <a:noFill/>
            <a:miter lim="800000"/>
            <a:headEnd/>
            <a:tailEnd/>
          </a:ln>
        </p:spPr>
      </p:pic>
      <p:sp>
        <p:nvSpPr>
          <p:cNvPr id="5" name="Rectangle 4"/>
          <p:cNvSpPr/>
          <p:nvPr/>
        </p:nvSpPr>
        <p:spPr>
          <a:xfrm>
            <a:off x="5105400" y="1447800"/>
            <a:ext cx="4038600" cy="1200329"/>
          </a:xfrm>
          <a:prstGeom prst="rect">
            <a:avLst/>
          </a:prstGeom>
        </p:spPr>
        <p:txBody>
          <a:bodyPr wrap="square">
            <a:spAutoFit/>
          </a:bodyPr>
          <a:lstStyle/>
          <a:p>
            <a:r>
              <a:rPr lang="en-US" dirty="0" smtClean="0"/>
              <a:t>Title: An old grocery building and the Posey Building where Abraham Lincoln and Robert Ingersoll had law offices. </a:t>
            </a:r>
            <a:r>
              <a:rPr lang="en-US" dirty="0" err="1" smtClean="0"/>
              <a:t>Shawneetown</a:t>
            </a:r>
            <a:r>
              <a:rPr lang="en-US" dirty="0" smtClean="0"/>
              <a:t>, Illinois</a:t>
            </a:r>
            <a:endParaRPr lang="en-US" dirty="0"/>
          </a:p>
        </p:txBody>
      </p:sp>
      <p:sp>
        <p:nvSpPr>
          <p:cNvPr id="6" name="Rectangle 5"/>
          <p:cNvSpPr/>
          <p:nvPr/>
        </p:nvSpPr>
        <p:spPr>
          <a:xfrm>
            <a:off x="0" y="5486400"/>
            <a:ext cx="3427349" cy="369332"/>
          </a:xfrm>
          <a:prstGeom prst="rect">
            <a:avLst/>
          </a:prstGeom>
        </p:spPr>
        <p:txBody>
          <a:bodyPr wrap="none">
            <a:spAutoFit/>
          </a:bodyPr>
          <a:lstStyle/>
          <a:p>
            <a:r>
              <a:rPr lang="en-US" dirty="0" smtClean="0"/>
              <a:t>Date Created/Published: 1937 Apr.</a:t>
            </a:r>
            <a:endParaRPr lang="en-US" dirty="0"/>
          </a:p>
        </p:txBody>
      </p:sp>
      <p:sp>
        <p:nvSpPr>
          <p:cNvPr id="7" name="Rectangle 6"/>
          <p:cNvSpPr/>
          <p:nvPr/>
        </p:nvSpPr>
        <p:spPr>
          <a:xfrm>
            <a:off x="0" y="5867400"/>
            <a:ext cx="4572000" cy="646331"/>
          </a:xfrm>
          <a:prstGeom prst="rect">
            <a:avLst/>
          </a:prstGeom>
        </p:spPr>
        <p:txBody>
          <a:bodyPr>
            <a:spAutoFit/>
          </a:bodyPr>
          <a:lstStyle/>
          <a:p>
            <a:r>
              <a:rPr lang="en-US" dirty="0" smtClean="0">
                <a:hlinkClick r:id="rId3"/>
              </a:rPr>
              <a:t>http://www.loc.gov/pictures/item/fsa1998022</a:t>
            </a:r>
            <a:endParaRPr lang="en-US" dirty="0" smtClean="0"/>
          </a:p>
          <a:p>
            <a:r>
              <a:rPr lang="en-US" dirty="0" smtClean="0"/>
              <a:t>487/PP/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b&amp;w film copy neg.">
            <a:hlinkClick r:id="rId2"/>
          </p:cNvPr>
          <p:cNvPicPr>
            <a:picLocks noGrp="1"/>
          </p:cNvPicPr>
          <p:nvPr>
            <p:ph idx="1"/>
          </p:nvPr>
        </p:nvPicPr>
        <p:blipFill>
          <a:blip r:embed="rId3" cstate="print"/>
          <a:srcRect/>
          <a:stretch>
            <a:fillRect/>
          </a:stretch>
        </p:blipFill>
        <p:spPr bwMode="auto">
          <a:xfrm>
            <a:off x="228600" y="1905000"/>
            <a:ext cx="1905000" cy="2743200"/>
          </a:xfrm>
          <a:prstGeom prst="rect">
            <a:avLst/>
          </a:prstGeom>
          <a:noFill/>
          <a:ln w="9525">
            <a:noFill/>
            <a:miter lim="800000"/>
            <a:headEnd/>
            <a:tailEnd/>
          </a:ln>
        </p:spPr>
      </p:pic>
      <p:sp>
        <p:nvSpPr>
          <p:cNvPr id="5" name="Rectangle 4"/>
          <p:cNvSpPr/>
          <p:nvPr/>
        </p:nvSpPr>
        <p:spPr>
          <a:xfrm>
            <a:off x="0" y="4648200"/>
            <a:ext cx="4572000" cy="923330"/>
          </a:xfrm>
          <a:prstGeom prst="rect">
            <a:avLst/>
          </a:prstGeom>
        </p:spPr>
        <p:txBody>
          <a:bodyPr>
            <a:spAutoFit/>
          </a:bodyPr>
          <a:lstStyle/>
          <a:p>
            <a:r>
              <a:rPr lang="en-US" dirty="0" smtClean="0"/>
              <a:t>Date Created/Published: [1857 February 28, printed later]</a:t>
            </a:r>
          </a:p>
          <a:p>
            <a:endParaRPr lang="en-US" dirty="0"/>
          </a:p>
        </p:txBody>
      </p:sp>
      <p:sp>
        <p:nvSpPr>
          <p:cNvPr id="6" name="Rectangle 5"/>
          <p:cNvSpPr/>
          <p:nvPr/>
        </p:nvSpPr>
        <p:spPr>
          <a:xfrm>
            <a:off x="2133600" y="1905000"/>
            <a:ext cx="4572000" cy="646331"/>
          </a:xfrm>
          <a:prstGeom prst="rect">
            <a:avLst/>
          </a:prstGeom>
        </p:spPr>
        <p:txBody>
          <a:bodyPr>
            <a:spAutoFit/>
          </a:bodyPr>
          <a:lstStyle/>
          <a:p>
            <a:r>
              <a:rPr lang="en-US" dirty="0" smtClean="0"/>
              <a:t>Title: [Abraham Lincoln, immediately prior to Senate nomination, Chicago, Illinois]</a:t>
            </a:r>
            <a:endParaRPr lang="en-US" dirty="0"/>
          </a:p>
        </p:txBody>
      </p:sp>
      <p:sp>
        <p:nvSpPr>
          <p:cNvPr id="7" name="Rectangle 6"/>
          <p:cNvSpPr/>
          <p:nvPr/>
        </p:nvSpPr>
        <p:spPr>
          <a:xfrm>
            <a:off x="0" y="5410200"/>
            <a:ext cx="4572000" cy="646331"/>
          </a:xfrm>
          <a:prstGeom prst="rect">
            <a:avLst/>
          </a:prstGeom>
        </p:spPr>
        <p:txBody>
          <a:bodyPr>
            <a:spAutoFit/>
          </a:bodyPr>
          <a:lstStyle/>
          <a:p>
            <a:r>
              <a:rPr lang="en-US" dirty="0" smtClean="0">
                <a:hlinkClick r:id="rId4"/>
              </a:rPr>
              <a:t>http://www.loc.gov/pictures/item/200867833</a:t>
            </a:r>
            <a:endParaRPr lang="en-US" dirty="0" smtClean="0"/>
          </a:p>
          <a:p>
            <a:r>
              <a:rPr lang="en-US" dirty="0" smtClean="0"/>
              <a:t>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384</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Lincoln project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project</dc:title>
  <dc:creator>Windows User</dc:creator>
  <cp:lastModifiedBy>Windows User</cp:lastModifiedBy>
  <cp:revision>13</cp:revision>
  <dcterms:created xsi:type="dcterms:W3CDTF">2012-11-19T19:26:47Z</dcterms:created>
  <dcterms:modified xsi:type="dcterms:W3CDTF">2012-11-27T19:46:47Z</dcterms:modified>
</cp:coreProperties>
</file>