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67" r:id="rId4"/>
    <p:sldId id="258" r:id="rId5"/>
    <p:sldId id="260" r:id="rId6"/>
    <p:sldId id="263" r:id="rId7"/>
    <p:sldId id="262" r:id="rId8"/>
    <p:sldId id="259" r:id="rId9"/>
    <p:sldId id="261" r:id="rId10"/>
    <p:sldId id="266" r:id="rId11"/>
    <p:sldId id="265" r:id="rId12"/>
    <p:sldId id="264" r:id="rId13"/>
    <p:sldId id="257"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63F135B1-7131-479F-8559-66F39AD1CE8B}" type="datetimeFigureOut">
              <a:rPr lang="en-US" smtClean="0"/>
              <a:pPr/>
              <a:t>11/20/2012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AC11AB9D-571B-4A85-96A3-18B0A3A9B410}"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F135B1-7131-479F-8559-66F39AD1CE8B}" type="datetimeFigureOut">
              <a:rPr lang="en-US" smtClean="0"/>
              <a:pPr/>
              <a:t>11/20/2012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1AB9D-571B-4A85-96A3-18B0A3A9B4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F135B1-7131-479F-8559-66F39AD1CE8B}" type="datetimeFigureOut">
              <a:rPr lang="en-US" smtClean="0"/>
              <a:pPr/>
              <a:t>11/20/2012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1AB9D-571B-4A85-96A3-18B0A3A9B4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F135B1-7131-479F-8559-66F39AD1CE8B}" type="datetimeFigureOut">
              <a:rPr lang="en-US" smtClean="0"/>
              <a:pPr/>
              <a:t>11/20/2012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1AB9D-571B-4A85-96A3-18B0A3A9B4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3F135B1-7131-479F-8559-66F39AD1CE8B}" type="datetimeFigureOut">
              <a:rPr lang="en-US" smtClean="0"/>
              <a:pPr/>
              <a:t>11/20/2012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AC11AB9D-571B-4A85-96A3-18B0A3A9B41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3F135B1-7131-479F-8559-66F39AD1CE8B}" type="datetimeFigureOut">
              <a:rPr lang="en-US" smtClean="0"/>
              <a:pPr/>
              <a:t>11/20/2012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11AB9D-571B-4A85-96A3-18B0A3A9B41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3F135B1-7131-479F-8559-66F39AD1CE8B}" type="datetimeFigureOut">
              <a:rPr lang="en-US" smtClean="0"/>
              <a:pPr/>
              <a:t>11/20/2012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11AB9D-571B-4A85-96A3-18B0A3A9B41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3F135B1-7131-479F-8559-66F39AD1CE8B}" type="datetimeFigureOut">
              <a:rPr lang="en-US" smtClean="0"/>
              <a:pPr/>
              <a:t>11/20/2012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11AB9D-571B-4A85-96A3-18B0A3A9B4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F135B1-7131-479F-8559-66F39AD1CE8B}" type="datetimeFigureOut">
              <a:rPr lang="en-US" smtClean="0"/>
              <a:pPr/>
              <a:t>11/20/2012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11AB9D-571B-4A85-96A3-18B0A3A9B4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3F135B1-7131-479F-8559-66F39AD1CE8B}" type="datetimeFigureOut">
              <a:rPr lang="en-US" smtClean="0"/>
              <a:pPr/>
              <a:t>11/20/2012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11AB9D-571B-4A85-96A3-18B0A3A9B41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3F135B1-7131-479F-8559-66F39AD1CE8B}" type="datetimeFigureOut">
              <a:rPr lang="en-US" smtClean="0"/>
              <a:pPr/>
              <a:t>11/20/2012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11AB9D-571B-4A85-96A3-18B0A3A9B41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3F135B1-7131-479F-8559-66F39AD1CE8B}" type="datetimeFigureOut">
              <a:rPr lang="en-US" smtClean="0"/>
              <a:pPr/>
              <a:t>11/20/2012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C11AB9D-571B-4A85-96A3-18B0A3A9B41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hdl.loc.gov/loc.rbc/lprbscsm.scsm144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hdl.loc.gov/loc.rbc/lprbscsm.scsm148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cap="none" spc="50" dirty="0" smtClean="0">
                <a:ln w="12700" cmpd="sng">
                  <a:solidFill>
                    <a:schemeClr val="accent6">
                      <a:satMod val="120000"/>
                      <a:shade val="80000"/>
                    </a:schemeClr>
                  </a:solidFill>
                  <a:prstDash val="solid"/>
                </a:ln>
                <a:solidFill>
                  <a:schemeClr val="accent6">
                    <a:tint val="1000"/>
                  </a:schemeClr>
                </a:solidFill>
                <a:effectLst>
                  <a:glow rad="53100">
                    <a:schemeClr val="bg1">
                      <a:alpha val="30000"/>
                    </a:schemeClr>
                  </a:glow>
                  <a:reflection blurRad="6350" stA="60000" endA="900" endPos="58000" dir="5400000" sy="-100000" algn="bl" rotWithShape="0"/>
                </a:effectLst>
              </a:rPr>
              <a:t>Lincoln &amp; The Law</a:t>
            </a:r>
            <a:endParaRPr lang="en-US" cap="none" spc="50" dirty="0">
              <a:ln w="12700" cmpd="sng">
                <a:solidFill>
                  <a:schemeClr val="accent6">
                    <a:satMod val="120000"/>
                    <a:shade val="80000"/>
                  </a:schemeClr>
                </a:solidFill>
                <a:prstDash val="solid"/>
              </a:ln>
              <a:solidFill>
                <a:schemeClr val="accent6">
                  <a:tint val="1000"/>
                </a:schemeClr>
              </a:solidFill>
              <a:effectLst>
                <a:glow rad="53100">
                  <a:schemeClr val="bg1">
                    <a:alpha val="30000"/>
                  </a:schemeClr>
                </a:glow>
                <a:reflection blurRad="6350" stA="60000" endA="900" endPos="58000" dir="5400000" sy="-100000" algn="bl" rotWithShape="0"/>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95400" y="4267200"/>
            <a:ext cx="6629400" cy="1200329"/>
          </a:xfrm>
          <a:prstGeom prst="rect">
            <a:avLst/>
          </a:prstGeom>
          <a:noFill/>
        </p:spPr>
        <p:txBody>
          <a:bodyPr wrap="square" rtlCol="0">
            <a:spAutoFit/>
          </a:bodyPr>
          <a:lstStyle/>
          <a:p>
            <a:r>
              <a:rPr lang="en-US" dirty="0" smtClean="0"/>
              <a:t>Title: Abraham Lincoln, presidential candidate, half-length portrait, facing right</a:t>
            </a:r>
          </a:p>
          <a:p>
            <a:r>
              <a:rPr lang="en-US" dirty="0" smtClean="0"/>
              <a:t>Date:1860</a:t>
            </a:r>
          </a:p>
          <a:p>
            <a:r>
              <a:rPr lang="en-US" dirty="0" smtClean="0"/>
              <a:t>http://www.loc.gov/pictures/item/2011645303/</a:t>
            </a:r>
            <a:endParaRPr lang="en-US" dirty="0"/>
          </a:p>
        </p:txBody>
      </p:sp>
      <p:pic>
        <p:nvPicPr>
          <p:cNvPr id="8" name="Picture 7" descr="30992_150px.jpg"/>
          <p:cNvPicPr>
            <a:picLocks noChangeAspect="1"/>
          </p:cNvPicPr>
          <p:nvPr/>
        </p:nvPicPr>
        <p:blipFill>
          <a:blip r:embed="rId2" cstate="print"/>
          <a:stretch>
            <a:fillRect/>
          </a:stretch>
        </p:blipFill>
        <p:spPr>
          <a:xfrm>
            <a:off x="2362200" y="914400"/>
            <a:ext cx="2990088" cy="26952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0600" y="4495800"/>
            <a:ext cx="7086600" cy="1200329"/>
          </a:xfrm>
          <a:prstGeom prst="rect">
            <a:avLst/>
          </a:prstGeom>
          <a:noFill/>
        </p:spPr>
        <p:txBody>
          <a:bodyPr wrap="square" rtlCol="0">
            <a:spAutoFit/>
          </a:bodyPr>
          <a:lstStyle/>
          <a:p>
            <a:r>
              <a:rPr lang="en-US" b="1" dirty="0" smtClean="0"/>
              <a:t>Title: </a:t>
            </a:r>
            <a:r>
              <a:rPr lang="en-US" dirty="0" smtClean="0"/>
              <a:t>The Posey Building of </a:t>
            </a:r>
            <a:r>
              <a:rPr lang="en-US" dirty="0" err="1" smtClean="0"/>
              <a:t>Shawneetown</a:t>
            </a:r>
            <a:r>
              <a:rPr lang="en-US" dirty="0" smtClean="0"/>
              <a:t>, Illinois, in which Abraham Lincoln and Robert Ingersoll had law offices </a:t>
            </a:r>
          </a:p>
          <a:p>
            <a:r>
              <a:rPr lang="en-US" b="1" dirty="0" smtClean="0"/>
              <a:t>Date:</a:t>
            </a:r>
            <a:r>
              <a:rPr lang="en-US" dirty="0" smtClean="0"/>
              <a:t>1937</a:t>
            </a:r>
          </a:p>
          <a:p>
            <a:r>
              <a:rPr lang="en-US" dirty="0" smtClean="0"/>
              <a:t>http://www.loc.gov/pictures/item/fsa1998022486/PP/</a:t>
            </a:r>
            <a:endParaRPr lang="en-US" dirty="0"/>
          </a:p>
        </p:txBody>
      </p:sp>
      <p:pic>
        <p:nvPicPr>
          <p:cNvPr id="9" name="Picture 8" descr="8c51242_150px.jpg"/>
          <p:cNvPicPr>
            <a:picLocks noChangeAspect="1"/>
          </p:cNvPicPr>
          <p:nvPr/>
        </p:nvPicPr>
        <p:blipFill>
          <a:blip r:embed="rId2" cstate="print"/>
          <a:stretch>
            <a:fillRect/>
          </a:stretch>
        </p:blipFill>
        <p:spPr>
          <a:xfrm>
            <a:off x="1981200" y="1295400"/>
            <a:ext cx="4724400" cy="2825750"/>
          </a:xfrm>
          <a:prstGeom prst="ellipse">
            <a:avLst/>
          </a:prstGeom>
          <a:ln>
            <a:noFill/>
          </a:ln>
          <a:effectLst>
            <a:softEdge rad="112500"/>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00400" y="4495800"/>
            <a:ext cx="3352800" cy="369332"/>
          </a:xfrm>
          <a:prstGeom prst="rect">
            <a:avLst/>
          </a:prstGeom>
          <a:noFill/>
        </p:spPr>
        <p:txBody>
          <a:bodyPr wrap="square" rtlCol="0">
            <a:spAutoFit/>
          </a:bodyPr>
          <a:lstStyle/>
          <a:p>
            <a:endParaRPr lang="en-US" dirty="0"/>
          </a:p>
        </p:txBody>
      </p:sp>
      <p:sp>
        <p:nvSpPr>
          <p:cNvPr id="7" name="TextBox 6"/>
          <p:cNvSpPr txBox="1"/>
          <p:nvPr/>
        </p:nvSpPr>
        <p:spPr>
          <a:xfrm>
            <a:off x="1143000" y="4572000"/>
            <a:ext cx="6705600" cy="1200329"/>
          </a:xfrm>
          <a:prstGeom prst="rect">
            <a:avLst/>
          </a:prstGeom>
          <a:noFill/>
        </p:spPr>
        <p:txBody>
          <a:bodyPr wrap="square" rtlCol="0">
            <a:spAutoFit/>
          </a:bodyPr>
          <a:lstStyle/>
          <a:p>
            <a:r>
              <a:rPr lang="en-US" b="1" dirty="0" smtClean="0"/>
              <a:t>Title: </a:t>
            </a:r>
            <a:r>
              <a:rPr lang="en-US" dirty="0" smtClean="0"/>
              <a:t>Abraham Lincoln, Congressman-elect from Illinois. Three-quarter length portrait, seated, facing front</a:t>
            </a:r>
          </a:p>
          <a:p>
            <a:r>
              <a:rPr lang="en-US" dirty="0" smtClean="0"/>
              <a:t> </a:t>
            </a:r>
            <a:r>
              <a:rPr lang="en-US" b="1" dirty="0" smtClean="0"/>
              <a:t>Date: </a:t>
            </a:r>
            <a:r>
              <a:rPr lang="en-US" dirty="0" smtClean="0"/>
              <a:t>1846</a:t>
            </a:r>
          </a:p>
          <a:p>
            <a:r>
              <a:rPr lang="en-US" dirty="0" smtClean="0"/>
              <a:t>http://www.loc.gov/pictures/item/2004664400/</a:t>
            </a:r>
            <a:endParaRPr lang="en-US" dirty="0"/>
          </a:p>
        </p:txBody>
      </p:sp>
      <p:pic>
        <p:nvPicPr>
          <p:cNvPr id="8" name="Picture 7" descr="3d02095_150px.jpg"/>
          <p:cNvPicPr>
            <a:picLocks noChangeAspect="1"/>
          </p:cNvPicPr>
          <p:nvPr/>
        </p:nvPicPr>
        <p:blipFill>
          <a:blip r:embed="rId2" cstate="print"/>
          <a:stretch>
            <a:fillRect/>
          </a:stretch>
        </p:blipFill>
        <p:spPr>
          <a:xfrm>
            <a:off x="2743200" y="457200"/>
            <a:ext cx="3015234" cy="380071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4572000"/>
            <a:ext cx="7674873" cy="1200329"/>
          </a:xfrm>
          <a:prstGeom prst="rect">
            <a:avLst/>
          </a:prstGeom>
          <a:noFill/>
        </p:spPr>
        <p:txBody>
          <a:bodyPr wrap="square" rtlCol="0">
            <a:spAutoFit/>
          </a:bodyPr>
          <a:lstStyle/>
          <a:p>
            <a:r>
              <a:rPr lang="en-US" b="1" dirty="0" smtClean="0"/>
              <a:t>Title: </a:t>
            </a:r>
            <a:r>
              <a:rPr lang="en-US" dirty="0" smtClean="0"/>
              <a:t>Abraham Lincoln, presidential candidate, half-length portrait, facing right</a:t>
            </a:r>
          </a:p>
          <a:p>
            <a:r>
              <a:rPr lang="en-US" b="1" dirty="0" smtClean="0"/>
              <a:t>Date:</a:t>
            </a:r>
            <a:r>
              <a:rPr lang="en-US" dirty="0" smtClean="0"/>
              <a:t>1860</a:t>
            </a:r>
          </a:p>
          <a:p>
            <a:r>
              <a:rPr lang="en-US" dirty="0" smtClean="0"/>
              <a:t>http://www.loc.gov/pictures/item/2009630673/</a:t>
            </a:r>
            <a:endParaRPr lang="en-US" dirty="0"/>
          </a:p>
        </p:txBody>
      </p:sp>
      <p:pic>
        <p:nvPicPr>
          <p:cNvPr id="5" name="Picture 4" descr="23723_150px.jpg"/>
          <p:cNvPicPr>
            <a:picLocks noChangeAspect="1"/>
          </p:cNvPicPr>
          <p:nvPr/>
        </p:nvPicPr>
        <p:blipFill>
          <a:blip r:embed="rId2" cstate="print"/>
          <a:stretch>
            <a:fillRect/>
          </a:stretch>
        </p:blipFill>
        <p:spPr>
          <a:xfrm>
            <a:off x="2514600" y="228600"/>
            <a:ext cx="2895600" cy="42672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You_And_The_Law.jpg"/>
          <p:cNvPicPr>
            <a:picLocks noGrp="1" noChangeAspect="1"/>
          </p:cNvPicPr>
          <p:nvPr>
            <p:ph idx="1"/>
          </p:nvPr>
        </p:nvPicPr>
        <p:blipFill>
          <a:blip r:embed="rId2" cstate="print"/>
          <a:stretch>
            <a:fillRect/>
          </a:stretch>
        </p:blipFill>
        <p:spPr>
          <a:xfrm>
            <a:off x="381000" y="228600"/>
            <a:ext cx="8473016" cy="6354762"/>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400" b="1" dirty="0" smtClean="0"/>
              <a:t>Title: </a:t>
            </a:r>
            <a:r>
              <a:rPr lang="en-US" sz="1400" dirty="0" smtClean="0"/>
              <a:t>Gundy vs. Gundy</a:t>
            </a:r>
          </a:p>
          <a:p>
            <a:r>
              <a:rPr lang="en-US" sz="1400" b="1" dirty="0" smtClean="0"/>
              <a:t>Summary</a:t>
            </a:r>
            <a:r>
              <a:rPr lang="en-US" sz="1400" dirty="0" smtClean="0"/>
              <a:t>: Joseph Gundy and John Gundy entered into the business of selling hogs and cattle in the fall of 1847, and decided to dissolve the partnership in December 1848. Joseph Gundy sued John Gundy in a chancery action to settle the partnership. Joseph Gundy also sued John Gundy in a separate common law action (Gundy v. Gundy). In this case, Joseph Gundy claimed that John Gundy owed him $200 for 1,000 bushels of corn; $200 for 110 hogs sold; and an additional amount for twenty-four steers. John Gundy retained Lincoln and answered that Joseph Gundy owed him money from the partnership and filed a cross-bill to obtain the sum. The parties reached a settlement in which the court ruled for Joseph Gundy and awarded $415.</a:t>
            </a:r>
          </a:p>
          <a:p>
            <a:endParaRPr lang="en-US" sz="1400" dirty="0" smtClean="0"/>
          </a:p>
          <a:p>
            <a:r>
              <a:rPr lang="en-US" sz="1400" u="sng" dirty="0" smtClean="0">
                <a:solidFill>
                  <a:schemeClr val="bg1"/>
                </a:solidFill>
                <a:hlinkClick r:id="rId2"/>
              </a:rPr>
              <a:t>http://hdl.loc.gov/loc.rbc/lprbscsm.scsm1444</a:t>
            </a:r>
            <a:endParaRPr lang="en-US" sz="1400" u="sng" dirty="0" smtClean="0">
              <a:solidFill>
                <a:schemeClr val="bg1"/>
              </a:solidFill>
            </a:endParaRPr>
          </a:p>
          <a:p>
            <a:endParaRPr lang="en-US" sz="1400" dirty="0">
              <a:solidFill>
                <a:schemeClr val="bg1"/>
              </a:solidFill>
            </a:endParaRPr>
          </a:p>
        </p:txBody>
      </p:sp>
      <p:pic>
        <p:nvPicPr>
          <p:cNvPr id="4" name="Picture 3" descr="001t.gif"/>
          <p:cNvPicPr>
            <a:picLocks noChangeAspect="1"/>
          </p:cNvPicPr>
          <p:nvPr/>
        </p:nvPicPr>
        <p:blipFill>
          <a:blip r:embed="rId3" cstate="print"/>
          <a:stretch>
            <a:fillRect/>
          </a:stretch>
        </p:blipFill>
        <p:spPr>
          <a:xfrm>
            <a:off x="5894172" y="3752850"/>
            <a:ext cx="1995101" cy="2952750"/>
          </a:xfrm>
          <a:prstGeom prst="rect">
            <a:avLst/>
          </a:prstGeom>
        </p:spPr>
      </p:pic>
      <p:sp>
        <p:nvSpPr>
          <p:cNvPr id="5" name="TextBox 4"/>
          <p:cNvSpPr txBox="1"/>
          <p:nvPr/>
        </p:nvSpPr>
        <p:spPr>
          <a:xfrm>
            <a:off x="1600200" y="533400"/>
            <a:ext cx="5029200" cy="646331"/>
          </a:xfrm>
          <a:prstGeom prst="rect">
            <a:avLst/>
          </a:prstGeom>
          <a:noFill/>
        </p:spPr>
        <p:txBody>
          <a:bodyPr wrap="square" rtlCol="0">
            <a:spAutoFit/>
          </a:bodyPr>
          <a:lstStyle/>
          <a:p>
            <a:r>
              <a:rPr lang="en-US" dirty="0" smtClean="0"/>
              <a:t>		</a:t>
            </a:r>
            <a:r>
              <a:rPr lang="en-US" sz="3600" dirty="0" smtClean="0"/>
              <a:t>Court Cases</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Cases</a:t>
            </a:r>
            <a:endParaRPr lang="en-US" dirty="0"/>
          </a:p>
        </p:txBody>
      </p:sp>
      <p:sp>
        <p:nvSpPr>
          <p:cNvPr id="3" name="Content Placeholder 2"/>
          <p:cNvSpPr>
            <a:spLocks noGrp="1"/>
          </p:cNvSpPr>
          <p:nvPr>
            <p:ph idx="1"/>
          </p:nvPr>
        </p:nvSpPr>
        <p:spPr/>
        <p:txBody>
          <a:bodyPr>
            <a:normAutofit/>
          </a:bodyPr>
          <a:lstStyle/>
          <a:p>
            <a:r>
              <a:rPr lang="en-US" sz="1400" dirty="0" smtClean="0"/>
              <a:t>Title: Attorney's Notes in People v. McGregor &amp; Lawrence </a:t>
            </a:r>
          </a:p>
          <a:p>
            <a:r>
              <a:rPr lang="en-US" sz="1400" dirty="0" smtClean="0"/>
              <a:t>Summary: The state's attorney indicted McGregor for forgery. Lawrence signed as a surety on McGregor's recognizance bond. McGregor failed to appear, and the court ruled that McGregor had forfeited the recognizance. The state's attorney sued McGregor and Lawrence to recover the $100 penalty on the bond. Lawrence retained Lincoln and claimed that there was a variance between the record of judgment and the writ of </a:t>
            </a:r>
            <a:r>
              <a:rPr lang="en-US" sz="1400" dirty="0" err="1" smtClean="0"/>
              <a:t>scire</a:t>
            </a:r>
            <a:r>
              <a:rPr lang="en-US" sz="1400" dirty="0" smtClean="0"/>
              <a:t> </a:t>
            </a:r>
            <a:r>
              <a:rPr lang="en-US" sz="1400" dirty="0" err="1" smtClean="0"/>
              <a:t>facias</a:t>
            </a:r>
            <a:r>
              <a:rPr lang="en-US" sz="1400" dirty="0" smtClean="0"/>
              <a:t>. The court quashed the writ of </a:t>
            </a:r>
            <a:r>
              <a:rPr lang="en-US" sz="1400" dirty="0" err="1" smtClean="0"/>
              <a:t>scire</a:t>
            </a:r>
            <a:r>
              <a:rPr lang="en-US" sz="1400" dirty="0" smtClean="0"/>
              <a:t> </a:t>
            </a:r>
            <a:r>
              <a:rPr lang="en-US" sz="1400" dirty="0" err="1" smtClean="0"/>
              <a:t>facias</a:t>
            </a:r>
            <a:r>
              <a:rPr lang="en-US" sz="1400" dirty="0" smtClean="0"/>
              <a:t> and continued the case. The resolution of the case is unknown.</a:t>
            </a:r>
          </a:p>
          <a:p>
            <a:pPr>
              <a:buNone/>
            </a:pPr>
            <a:endParaRPr lang="en-US" sz="1400" dirty="0" smtClean="0"/>
          </a:p>
          <a:p>
            <a:r>
              <a:rPr lang="en-US" sz="1600" u="sng" dirty="0" smtClean="0">
                <a:hlinkClick r:id="rId2"/>
              </a:rPr>
              <a:t>http://hdl.loc.gov/loc.rbc/lprbscsm.scsm1488</a:t>
            </a:r>
            <a:endParaRPr lang="en-US" sz="1600" dirty="0" smtClean="0"/>
          </a:p>
          <a:p>
            <a:endParaRPr lang="en-US" dirty="0"/>
          </a:p>
        </p:txBody>
      </p:sp>
      <p:pic>
        <p:nvPicPr>
          <p:cNvPr id="4" name="Picture 3" descr="jade.gif"/>
          <p:cNvPicPr>
            <a:picLocks noChangeAspect="1"/>
          </p:cNvPicPr>
          <p:nvPr/>
        </p:nvPicPr>
        <p:blipFill>
          <a:blip r:embed="rId3" cstate="print"/>
          <a:stretch>
            <a:fillRect/>
          </a:stretch>
        </p:blipFill>
        <p:spPr>
          <a:xfrm>
            <a:off x="5867400" y="3276600"/>
            <a:ext cx="2362200" cy="31242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9197_150px.jpg"/>
          <p:cNvPicPr>
            <a:picLocks noGrp="1" noChangeAspect="1"/>
          </p:cNvPicPr>
          <p:nvPr>
            <p:ph idx="1"/>
          </p:nvPr>
        </p:nvPicPr>
        <p:blipFill>
          <a:blip r:embed="rId2" cstate="print"/>
          <a:stretch>
            <a:fillRect/>
          </a:stretch>
        </p:blipFill>
        <p:spPr>
          <a:xfrm>
            <a:off x="2590800" y="304800"/>
            <a:ext cx="3848100" cy="3024981"/>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3352800" y="4572000"/>
            <a:ext cx="343364"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3505200" y="4724400"/>
            <a:ext cx="343364" cy="369332"/>
          </a:xfrm>
          <a:prstGeom prst="rect">
            <a:avLst/>
          </a:prstGeom>
          <a:noFill/>
        </p:spPr>
        <p:txBody>
          <a:bodyPr wrap="none" rtlCol="0">
            <a:spAutoFit/>
          </a:bodyPr>
          <a:lstStyle/>
          <a:p>
            <a:r>
              <a:rPr lang="en-US" dirty="0" smtClean="0"/>
              <a:t>   </a:t>
            </a:r>
            <a:endParaRPr lang="en-US" dirty="0"/>
          </a:p>
        </p:txBody>
      </p:sp>
      <p:sp>
        <p:nvSpPr>
          <p:cNvPr id="8" name="TextBox 7"/>
          <p:cNvSpPr txBox="1"/>
          <p:nvPr/>
        </p:nvSpPr>
        <p:spPr>
          <a:xfrm>
            <a:off x="2209800" y="4114800"/>
            <a:ext cx="4343400" cy="2585323"/>
          </a:xfrm>
          <a:prstGeom prst="rect">
            <a:avLst/>
          </a:prstGeom>
          <a:noFill/>
        </p:spPr>
        <p:txBody>
          <a:bodyPr wrap="square" rtlCol="0">
            <a:spAutoFit/>
          </a:bodyPr>
          <a:lstStyle/>
          <a:p>
            <a:r>
              <a:rPr lang="en-US" b="1" dirty="0" smtClean="0"/>
              <a:t>Title: </a:t>
            </a:r>
            <a:r>
              <a:rPr lang="en-US" dirty="0" smtClean="0"/>
              <a:t>The Coles County Court House in Charleston, Ills., in which Lincoln often practiced law and before which he made a short speech in the evening after his fourth joint debate with Douglas, Sept. 18, 1858 </a:t>
            </a:r>
          </a:p>
          <a:p>
            <a:r>
              <a:rPr lang="en-US" b="1" dirty="0" smtClean="0"/>
              <a:t>Date</a:t>
            </a:r>
            <a:r>
              <a:rPr lang="en-US" dirty="0" smtClean="0"/>
              <a:t>:1860</a:t>
            </a:r>
          </a:p>
          <a:p>
            <a:r>
              <a:rPr lang="en-US" dirty="0" smtClean="0"/>
              <a:t>http://www.loc.gov/pictures/item/2008680974/</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3a24133_150px.jpg"/>
          <p:cNvPicPr>
            <a:picLocks noGrp="1" noChangeAspect="1"/>
          </p:cNvPicPr>
          <p:nvPr>
            <p:ph idx="1"/>
          </p:nvPr>
        </p:nvPicPr>
        <p:blipFill>
          <a:blip r:embed="rId2" cstate="print"/>
          <a:stretch>
            <a:fillRect/>
          </a:stretch>
        </p:blipFill>
        <p:spPr>
          <a:xfrm>
            <a:off x="3048000" y="914400"/>
            <a:ext cx="2209800" cy="28090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TextBox 4"/>
          <p:cNvSpPr txBox="1"/>
          <p:nvPr/>
        </p:nvSpPr>
        <p:spPr>
          <a:xfrm>
            <a:off x="2057400" y="4191000"/>
            <a:ext cx="4724400" cy="2031325"/>
          </a:xfrm>
          <a:prstGeom prst="rect">
            <a:avLst/>
          </a:prstGeom>
          <a:noFill/>
        </p:spPr>
        <p:txBody>
          <a:bodyPr wrap="square" rtlCol="0">
            <a:spAutoFit/>
          </a:bodyPr>
          <a:lstStyle/>
          <a:p>
            <a:r>
              <a:rPr lang="en-US" b="1" dirty="0" smtClean="0"/>
              <a:t>Title: </a:t>
            </a:r>
            <a:r>
              <a:rPr lang="en-US" dirty="0" smtClean="0"/>
              <a:t>Abraham Lincoln, presidential candidate, half-length portrait, facing right</a:t>
            </a:r>
          </a:p>
          <a:p>
            <a:r>
              <a:rPr lang="en-US" b="1" dirty="0" smtClean="0"/>
              <a:t>Date:1860</a:t>
            </a:r>
          </a:p>
          <a:p>
            <a:r>
              <a:rPr lang="en-US" dirty="0" smtClean="0"/>
              <a:t>http://www.loc.gov/pictures/item/2009630674/</a:t>
            </a:r>
          </a:p>
          <a:p>
            <a:endParaRPr lang="en-US" dirty="0" smtClean="0"/>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057400" y="3505200"/>
            <a:ext cx="5715000" cy="369332"/>
          </a:xfrm>
          <a:prstGeom prst="rect">
            <a:avLst/>
          </a:prstGeom>
          <a:noFill/>
        </p:spPr>
        <p:txBody>
          <a:bodyPr wrap="square" rtlCol="0">
            <a:spAutoFit/>
          </a:bodyPr>
          <a:lstStyle/>
          <a:p>
            <a:endParaRPr lang="en-US" dirty="0"/>
          </a:p>
        </p:txBody>
      </p:sp>
      <p:sp>
        <p:nvSpPr>
          <p:cNvPr id="7" name="TextBox 6"/>
          <p:cNvSpPr txBox="1"/>
          <p:nvPr/>
        </p:nvSpPr>
        <p:spPr>
          <a:xfrm>
            <a:off x="2209800" y="3657600"/>
            <a:ext cx="5715000" cy="1200329"/>
          </a:xfrm>
          <a:prstGeom prst="rect">
            <a:avLst/>
          </a:prstGeom>
          <a:noFill/>
        </p:spPr>
        <p:txBody>
          <a:bodyPr wrap="square" rtlCol="0">
            <a:spAutoFit/>
          </a:bodyPr>
          <a:lstStyle/>
          <a:p>
            <a:r>
              <a:rPr lang="en-US" b="1" dirty="0" smtClean="0"/>
              <a:t>Title: </a:t>
            </a:r>
            <a:r>
              <a:rPr lang="en-US" dirty="0" smtClean="0"/>
              <a:t>Abraham Lincoln, immediately prior to Senate nomination, Chicago, Illinois</a:t>
            </a:r>
          </a:p>
          <a:p>
            <a:r>
              <a:rPr lang="en-US" dirty="0" smtClean="0"/>
              <a:t> </a:t>
            </a:r>
            <a:r>
              <a:rPr lang="en-US" b="1" dirty="0" smtClean="0"/>
              <a:t>Date: </a:t>
            </a:r>
            <a:r>
              <a:rPr lang="en-US" dirty="0" smtClean="0"/>
              <a:t>1857</a:t>
            </a:r>
          </a:p>
          <a:p>
            <a:r>
              <a:rPr lang="en-US" dirty="0" smtClean="0"/>
              <a:t>http://www.loc.gov/pictures/item/2008678332/</a:t>
            </a:r>
            <a:endParaRPr lang="en-US" dirty="0"/>
          </a:p>
        </p:txBody>
      </p:sp>
      <p:pic>
        <p:nvPicPr>
          <p:cNvPr id="8" name="Picture 7" descr="3a09624_150px.jpg"/>
          <p:cNvPicPr>
            <a:picLocks noChangeAspect="1"/>
          </p:cNvPicPr>
          <p:nvPr/>
        </p:nvPicPr>
        <p:blipFill>
          <a:blip r:embed="rId2" cstate="print"/>
          <a:stretch>
            <a:fillRect/>
          </a:stretch>
        </p:blipFill>
        <p:spPr>
          <a:xfrm>
            <a:off x="2590800" y="381000"/>
            <a:ext cx="3401568" cy="2971800"/>
          </a:xfrm>
          <a:prstGeom prst="rect">
            <a:avLst/>
          </a:prstGeom>
          <a:ln>
            <a:noFill/>
          </a:ln>
          <a:effectLst>
            <a:softEdge rad="11250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3a07412_150px.jpg"/>
          <p:cNvPicPr>
            <a:picLocks noGrp="1" noChangeAspect="1"/>
          </p:cNvPicPr>
          <p:nvPr>
            <p:ph idx="1"/>
          </p:nvPr>
        </p:nvPicPr>
        <p:blipFill>
          <a:blip r:embed="rId2" cstate="print"/>
          <a:stretch>
            <a:fillRect/>
          </a:stretch>
        </p:blipFill>
        <p:spPr>
          <a:xfrm>
            <a:off x="1981200" y="1143000"/>
            <a:ext cx="4267200" cy="32766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4" name="TextBox 3"/>
          <p:cNvSpPr txBox="1"/>
          <p:nvPr/>
        </p:nvSpPr>
        <p:spPr>
          <a:xfrm>
            <a:off x="1295400" y="4876800"/>
            <a:ext cx="4851072" cy="923330"/>
          </a:xfrm>
          <a:prstGeom prst="rect">
            <a:avLst/>
          </a:prstGeom>
          <a:noFill/>
        </p:spPr>
        <p:txBody>
          <a:bodyPr wrap="none" rtlCol="0">
            <a:spAutoFit/>
          </a:bodyPr>
          <a:lstStyle/>
          <a:p>
            <a:r>
              <a:rPr lang="en-US" b="1" dirty="0" smtClean="0"/>
              <a:t>Title: </a:t>
            </a:r>
            <a:r>
              <a:rPr lang="en-US" dirty="0" smtClean="0"/>
              <a:t>Lincoln And Hamlin</a:t>
            </a:r>
          </a:p>
          <a:p>
            <a:r>
              <a:rPr lang="en-US" dirty="0" smtClean="0"/>
              <a:t>  </a:t>
            </a:r>
            <a:r>
              <a:rPr lang="en-US" b="1" dirty="0" smtClean="0"/>
              <a:t>Date:</a:t>
            </a:r>
            <a:r>
              <a:rPr lang="en-US" dirty="0" smtClean="0"/>
              <a:t>1860</a:t>
            </a:r>
          </a:p>
          <a:p>
            <a:r>
              <a:rPr lang="en-US" dirty="0" smtClean="0"/>
              <a:t>http://www.loc.gov/pictures/item/2003689294/</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19194_150px.jpg"/>
          <p:cNvPicPr>
            <a:picLocks noGrp="1" noChangeAspect="1"/>
          </p:cNvPicPr>
          <p:nvPr>
            <p:ph idx="1"/>
          </p:nvPr>
        </p:nvPicPr>
        <p:blipFill>
          <a:blip r:embed="rId2" cstate="print"/>
          <a:stretch>
            <a:fillRect/>
          </a:stretch>
        </p:blipFill>
        <p:spPr>
          <a:xfrm>
            <a:off x="2895600" y="533400"/>
            <a:ext cx="2895600" cy="345056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4" name="TextBox 3"/>
          <p:cNvSpPr txBox="1"/>
          <p:nvPr/>
        </p:nvSpPr>
        <p:spPr>
          <a:xfrm>
            <a:off x="1676400" y="4191000"/>
            <a:ext cx="4953000" cy="1477328"/>
          </a:xfrm>
          <a:prstGeom prst="rect">
            <a:avLst/>
          </a:prstGeom>
          <a:noFill/>
        </p:spPr>
        <p:txBody>
          <a:bodyPr wrap="square" rtlCol="0">
            <a:spAutoFit/>
          </a:bodyPr>
          <a:lstStyle/>
          <a:p>
            <a:r>
              <a:rPr lang="en-US" b="1" dirty="0" smtClean="0"/>
              <a:t>Title: </a:t>
            </a:r>
            <a:r>
              <a:rPr lang="en-US" dirty="0" smtClean="0"/>
              <a:t>Abraham Lincoln, presidential candidate, half-length portrait, facing right </a:t>
            </a:r>
            <a:r>
              <a:rPr lang="en-US" b="1" dirty="0" smtClean="0"/>
              <a:t>Date:</a:t>
            </a:r>
            <a:r>
              <a:rPr lang="en-US" dirty="0" smtClean="0"/>
              <a:t>1860</a:t>
            </a:r>
          </a:p>
          <a:p>
            <a:r>
              <a:rPr lang="en-US" dirty="0" smtClean="0"/>
              <a:t>http://www.loc.gov/pictures/item/2008680971/</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8c51243_150px.jpg"/>
          <p:cNvPicPr>
            <a:picLocks noGrp="1" noChangeAspect="1"/>
          </p:cNvPicPr>
          <p:nvPr>
            <p:ph idx="1"/>
          </p:nvPr>
        </p:nvPicPr>
        <p:blipFill>
          <a:blip r:embed="rId2" cstate="print"/>
          <a:stretch>
            <a:fillRect/>
          </a:stretch>
        </p:blipFill>
        <p:spPr>
          <a:xfrm>
            <a:off x="2590800" y="838200"/>
            <a:ext cx="3201099" cy="2527300"/>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7" name="TextBox 6"/>
          <p:cNvSpPr txBox="1"/>
          <p:nvPr/>
        </p:nvSpPr>
        <p:spPr>
          <a:xfrm>
            <a:off x="914400" y="4038600"/>
            <a:ext cx="5257800" cy="1754326"/>
          </a:xfrm>
          <a:prstGeom prst="rect">
            <a:avLst/>
          </a:prstGeom>
          <a:noFill/>
        </p:spPr>
        <p:txBody>
          <a:bodyPr wrap="square" rtlCol="0">
            <a:spAutoFit/>
          </a:bodyPr>
          <a:lstStyle/>
          <a:p>
            <a:r>
              <a:rPr lang="en-US" b="1" dirty="0" smtClean="0"/>
              <a:t>Title: </a:t>
            </a:r>
            <a:r>
              <a:rPr lang="en-US" dirty="0" smtClean="0"/>
              <a:t>An old grocery building and the Posey Building where Abraham Lincoln and Robert Ingersoll had law offices. </a:t>
            </a:r>
            <a:r>
              <a:rPr lang="en-US" dirty="0" err="1" smtClean="0"/>
              <a:t>Shawneetown</a:t>
            </a:r>
            <a:r>
              <a:rPr lang="en-US" dirty="0" smtClean="0"/>
              <a:t>, Illinois </a:t>
            </a:r>
          </a:p>
          <a:p>
            <a:r>
              <a:rPr lang="en-US" b="1" dirty="0" smtClean="0"/>
              <a:t>Date:</a:t>
            </a:r>
            <a:r>
              <a:rPr lang="en-US" dirty="0" smtClean="0"/>
              <a:t>1937</a:t>
            </a:r>
          </a:p>
          <a:p>
            <a:r>
              <a:rPr lang="en-US" dirty="0" smtClean="0"/>
              <a:t>http://www.loc.gov/pictures/item/fsa1998022487/PP/</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93</TotalTime>
  <Words>498</Words>
  <Application>Microsoft Office PowerPoint</Application>
  <PresentationFormat>On-screen Show (4:3)</PresentationFormat>
  <Paragraphs>43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Apex</vt:lpstr>
      <vt:lpstr>Lincoln &amp; The Law</vt:lpstr>
      <vt:lpstr>Slide 2</vt:lpstr>
      <vt:lpstr>Court Cases</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11</cp:revision>
  <dcterms:created xsi:type="dcterms:W3CDTF">2012-11-19T17:07:32Z</dcterms:created>
  <dcterms:modified xsi:type="dcterms:W3CDTF">2012-11-20T19:24:10Z</dcterms:modified>
</cp:coreProperties>
</file>