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7" r:id="rId5"/>
    <p:sldId id="258"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1D54F35-367F-4471-8812-36D80374EDBE}" type="datetimeFigureOut">
              <a:rPr lang="en-US" smtClean="0"/>
              <a:pPr/>
              <a:t>11/26/2012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6D2D36D-CCB4-4753-98B1-AC85528C42A9}"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D2D36D-CCB4-4753-98B1-AC85528C42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D2D36D-CCB4-4753-98B1-AC85528C42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D2D36D-CCB4-4753-98B1-AC85528C42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1D54F35-367F-4471-8812-36D80374EDBE}" type="datetimeFigureOut">
              <a:rPr lang="en-US" smtClean="0"/>
              <a:pPr/>
              <a:t>11/26/2012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6D2D36D-CCB4-4753-98B1-AC85528C42A9}"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6D2D36D-CCB4-4753-98B1-AC85528C42A9}"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6D2D36D-CCB4-4753-98B1-AC85528C42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D2D36D-CCB4-4753-98B1-AC85528C42A9}"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D54F35-367F-4471-8812-36D80374EDBE}" type="datetimeFigureOut">
              <a:rPr lang="en-US" smtClean="0"/>
              <a:pPr/>
              <a:t>11/26/2012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D2D36D-CCB4-4753-98B1-AC85528C42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1D54F35-367F-4471-8812-36D80374EDBE}" type="datetimeFigureOut">
              <a:rPr lang="en-US" smtClean="0"/>
              <a:pPr/>
              <a:t>11/26/2012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6D2D36D-CCB4-4753-98B1-AC85528C42A9}"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1D54F35-367F-4471-8812-36D80374EDBE}" type="datetimeFigureOut">
              <a:rPr lang="en-US" smtClean="0"/>
              <a:pPr/>
              <a:t>11/26/2012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6D2D36D-CCB4-4753-98B1-AC85528C42A9}"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1D54F35-367F-4471-8812-36D80374EDBE}" type="datetimeFigureOut">
              <a:rPr lang="en-US" smtClean="0"/>
              <a:pPr/>
              <a:t>11/26/2012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6D2D36D-CCB4-4753-98B1-AC85528C42A9}"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related/?fi=name&amp;q=J.H.%20Bufford's%20Lith."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hdl.loc.gov/loc.pnp/ppmsca.0759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pictures/related/?fi=name&amp;q=L.%20Prang%20&amp;%20Co."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hdl.loc.gov/loc.pnp/cph.3g0277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pictures/related/?fi=name&amp;q=Whipple,%20John%20Adams,%201822-189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hdl.loc.gov/loc.pnp/ppmsca.2372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hdl.loc.gov/loc.pnp/cph.3c23628"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memory.loc.gov/service/rbc/lprbscsm/scsm1553/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55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525/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5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hdl.loc.gov/loc.pnp/cph.3a18600"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hdl.loc.gov/loc.pnp/cph.3c23259"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dl.loc.gov/loc.pnp/ppmsca.19197"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oc.gov/pictures/related/?fi=name&amp;q=Lee,%20Russell,%201903-1986"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hdl.loc.gov/loc.pnp/fsa.8c5124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related/?fi=name&amp;q=Hesler,%20Alexander,%201823-1895"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hdl.loc.gov/loc.pnp/cph.3a096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related/?fi=name&amp;q=Shepherd,%20Nicholas%20H."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hdl.loc.gov/loc.pnp/cph.3g024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Lincoln and The Law</a:t>
            </a:r>
            <a:endParaRPr lang="en-US" sz="6000" dirty="0"/>
          </a:p>
        </p:txBody>
      </p:sp>
      <p:sp>
        <p:nvSpPr>
          <p:cNvPr id="3" name="Subtitle 2"/>
          <p:cNvSpPr>
            <a:spLocks noGrp="1"/>
          </p:cNvSpPr>
          <p:nvPr>
            <p:ph type="subTitle" idx="1"/>
          </p:nvPr>
        </p:nvSpPr>
        <p:spPr>
          <a:xfrm>
            <a:off x="2583766" y="4648200"/>
            <a:ext cx="6560234" cy="1752600"/>
          </a:xfrm>
        </p:spPr>
        <p:txBody>
          <a:bodyPr/>
          <a:lstStyle/>
          <a:p>
            <a:r>
              <a:rPr lang="en-US" dirty="0" smtClean="0"/>
              <a:t>-John </a:t>
            </a:r>
            <a:r>
              <a:rPr lang="en-US" dirty="0" err="1" smtClean="0"/>
              <a:t>Ortman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"wigwam" grand march</a:t>
            </a:r>
            <a:endParaRPr lang="en-US" dirty="0"/>
          </a:p>
        </p:txBody>
      </p:sp>
      <p:pic>
        <p:nvPicPr>
          <p:cNvPr id="4" name="Content Placeholder 3" descr="8.jpg"/>
          <p:cNvPicPr>
            <a:picLocks noGrp="1" noChangeAspect="1"/>
          </p:cNvPicPr>
          <p:nvPr>
            <p:ph idx="1"/>
          </p:nvPr>
        </p:nvPicPr>
        <p:blipFill>
          <a:blip r:embed="rId2" cstate="print"/>
          <a:stretch>
            <a:fillRect/>
          </a:stretch>
        </p:blipFill>
        <p:spPr>
          <a:xfrm>
            <a:off x="533400" y="2133600"/>
            <a:ext cx="2574608" cy="4038600"/>
          </a:xfrm>
        </p:spPr>
      </p:pic>
      <p:sp>
        <p:nvSpPr>
          <p:cNvPr id="5" name="TextBox 4"/>
          <p:cNvSpPr txBox="1"/>
          <p:nvPr/>
        </p:nvSpPr>
        <p:spPr>
          <a:xfrm>
            <a:off x="3505200" y="2209800"/>
            <a:ext cx="5105400" cy="2031325"/>
          </a:xfrm>
          <a:prstGeom prst="rect">
            <a:avLst/>
          </a:prstGeom>
          <a:noFill/>
        </p:spPr>
        <p:txBody>
          <a:bodyPr wrap="square" rtlCol="0">
            <a:spAutoFit/>
          </a:bodyPr>
          <a:lstStyle/>
          <a:p>
            <a:pPr>
              <a:buFont typeface="Wingdings" pitchFamily="2" charset="2"/>
              <a:buChar char="§"/>
            </a:pPr>
            <a:r>
              <a:rPr lang="en-US" dirty="0" smtClean="0"/>
              <a:t>Creator(s): </a:t>
            </a:r>
            <a:r>
              <a:rPr lang="en-US" dirty="0" smtClean="0">
                <a:hlinkClick r:id="rId3"/>
              </a:rPr>
              <a:t>J.H. </a:t>
            </a:r>
            <a:r>
              <a:rPr lang="en-US" dirty="0" err="1" smtClean="0">
                <a:hlinkClick r:id="rId3"/>
              </a:rPr>
              <a:t>Bufford's</a:t>
            </a:r>
            <a:r>
              <a:rPr lang="en-US" dirty="0" smtClean="0">
                <a:hlinkClick r:id="rId3"/>
              </a:rPr>
              <a:t> Lith.</a:t>
            </a:r>
            <a:r>
              <a:rPr lang="en-US" dirty="0" smtClean="0"/>
              <a:t>, printer</a:t>
            </a:r>
          </a:p>
          <a:p>
            <a:pPr>
              <a:buFont typeface="Wingdings" pitchFamily="2" charset="2"/>
              <a:buChar char="§"/>
            </a:pPr>
            <a:endParaRPr lang="en-US" dirty="0" smtClean="0"/>
          </a:p>
          <a:p>
            <a:pPr>
              <a:buFont typeface="Wingdings" pitchFamily="2" charset="2"/>
              <a:buChar char="§"/>
            </a:pPr>
            <a:r>
              <a:rPr lang="en-US" dirty="0" smtClean="0"/>
              <a:t> Date Created/Published: Boston : Published by Oliver </a:t>
            </a:r>
            <a:r>
              <a:rPr lang="en-US" dirty="0" err="1" smtClean="0"/>
              <a:t>Ditson</a:t>
            </a:r>
            <a:r>
              <a:rPr lang="en-US" dirty="0" smtClean="0"/>
              <a:t> &amp; Co. 277 Washington Street, c1860 (Boston : J.H. </a:t>
            </a:r>
            <a:r>
              <a:rPr lang="en-US" dirty="0" err="1" smtClean="0"/>
              <a:t>Bufford's</a:t>
            </a:r>
            <a:r>
              <a:rPr lang="en-US" dirty="0" smtClean="0"/>
              <a:t> Lith.)</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http://hdl.loc.gov/loc.pnp/ppmsca.07598</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Abraham Lincoln and his son Thad</a:t>
            </a:r>
            <a:endParaRPr lang="en-US" dirty="0"/>
          </a:p>
        </p:txBody>
      </p:sp>
      <p:pic>
        <p:nvPicPr>
          <p:cNvPr id="4" name="Content Placeholder 3" descr="9.jpg"/>
          <p:cNvPicPr>
            <a:picLocks noGrp="1" noChangeAspect="1"/>
          </p:cNvPicPr>
          <p:nvPr>
            <p:ph idx="1"/>
          </p:nvPr>
        </p:nvPicPr>
        <p:blipFill>
          <a:blip r:embed="rId2" cstate="print"/>
          <a:srcRect l="11445" t="2174" r="11566" b="6522"/>
          <a:stretch>
            <a:fillRect/>
          </a:stretch>
        </p:blipFill>
        <p:spPr>
          <a:xfrm>
            <a:off x="508000" y="2057400"/>
            <a:ext cx="2540000" cy="3810000"/>
          </a:xfrm>
        </p:spPr>
      </p:pic>
      <p:sp>
        <p:nvSpPr>
          <p:cNvPr id="5" name="TextBox 4"/>
          <p:cNvSpPr txBox="1"/>
          <p:nvPr/>
        </p:nvSpPr>
        <p:spPr>
          <a:xfrm>
            <a:off x="3276600" y="1981200"/>
            <a:ext cx="5181600" cy="2031325"/>
          </a:xfrm>
          <a:prstGeom prst="rect">
            <a:avLst/>
          </a:prstGeom>
          <a:noFill/>
        </p:spPr>
        <p:txBody>
          <a:bodyPr wrap="square" rtlCol="0">
            <a:spAutoFit/>
          </a:bodyPr>
          <a:lstStyle/>
          <a:p>
            <a:pPr>
              <a:buFont typeface="Wingdings" pitchFamily="2" charset="2"/>
              <a:buChar char="§"/>
            </a:pPr>
            <a:r>
              <a:rPr lang="en-US" dirty="0" smtClean="0"/>
              <a:t>Creator(s): </a:t>
            </a:r>
            <a:r>
              <a:rPr lang="en-US" dirty="0" smtClean="0">
                <a:hlinkClick r:id="rId3"/>
              </a:rPr>
              <a:t>L. Prang &amp; Co.</a:t>
            </a:r>
            <a:r>
              <a:rPr lang="en-US" dirty="0" smtClean="0"/>
              <a:t>, </a:t>
            </a:r>
          </a:p>
          <a:p>
            <a:pPr>
              <a:buFont typeface="Wingdings" pitchFamily="2" charset="2"/>
              <a:buChar char="§"/>
            </a:pPr>
            <a:endParaRPr lang="en-US" dirty="0" smtClean="0"/>
          </a:p>
          <a:p>
            <a:pPr>
              <a:buFont typeface="Wingdings" pitchFamily="2" charset="2"/>
              <a:buChar char="§"/>
            </a:pPr>
            <a:r>
              <a:rPr lang="en-US" dirty="0" smtClean="0"/>
              <a:t> Date Created/Published: Boston, Mass. : published by L. Prang &amp; Co., lithographers, [between 1860 and 1909]</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http://hdl.loc.gov/loc.pnp/cph.3g02777</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Abraham Lincoln at home</a:t>
            </a:r>
            <a:endParaRPr lang="en-US" dirty="0"/>
          </a:p>
        </p:txBody>
      </p:sp>
      <p:pic>
        <p:nvPicPr>
          <p:cNvPr id="4" name="Content Placeholder 3" descr="10.jpg"/>
          <p:cNvPicPr>
            <a:picLocks noGrp="1" noChangeAspect="1"/>
          </p:cNvPicPr>
          <p:nvPr>
            <p:ph idx="1"/>
          </p:nvPr>
        </p:nvPicPr>
        <p:blipFill>
          <a:blip r:embed="rId2" cstate="print"/>
          <a:stretch>
            <a:fillRect/>
          </a:stretch>
        </p:blipFill>
        <p:spPr>
          <a:xfrm>
            <a:off x="228600" y="1828800"/>
            <a:ext cx="4600721" cy="4068762"/>
          </a:xfrm>
        </p:spPr>
      </p:pic>
      <p:sp>
        <p:nvSpPr>
          <p:cNvPr id="5" name="TextBox 4"/>
          <p:cNvSpPr txBox="1"/>
          <p:nvPr/>
        </p:nvSpPr>
        <p:spPr>
          <a:xfrm>
            <a:off x="4953000" y="1981200"/>
            <a:ext cx="3886200" cy="2585323"/>
          </a:xfrm>
          <a:prstGeom prst="rect">
            <a:avLst/>
          </a:prstGeom>
          <a:noFill/>
        </p:spPr>
        <p:txBody>
          <a:bodyPr wrap="square" rtlCol="0">
            <a:spAutoFit/>
          </a:bodyPr>
          <a:lstStyle/>
          <a:p>
            <a:pPr>
              <a:buFont typeface="Wingdings" pitchFamily="2" charset="2"/>
              <a:buChar char="§"/>
            </a:pPr>
            <a:r>
              <a:rPr lang="en-US" dirty="0" smtClean="0"/>
              <a:t>Creator(s): </a:t>
            </a:r>
            <a:r>
              <a:rPr lang="en-US" dirty="0" smtClean="0">
                <a:hlinkClick r:id="rId3"/>
              </a:rPr>
              <a:t>Whipple, John Adams, 1822-1891</a:t>
            </a:r>
            <a:r>
              <a:rPr lang="en-US" dirty="0" smtClean="0"/>
              <a:t>, photographer</a:t>
            </a:r>
          </a:p>
          <a:p>
            <a:pPr>
              <a:buFont typeface="Wingdings" pitchFamily="2" charset="2"/>
              <a:buChar char="§"/>
            </a:pPr>
            <a:endParaRPr lang="en-US" dirty="0" smtClean="0"/>
          </a:p>
          <a:p>
            <a:pPr>
              <a:buFont typeface="Wingdings" pitchFamily="2" charset="2"/>
              <a:buChar char="§"/>
            </a:pPr>
            <a:r>
              <a:rPr lang="en-US" dirty="0" smtClean="0"/>
              <a:t> Date Created/Published: [1860, c1865]</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http://hdl.loc.gov/loc.pnp/ppmsca.23724</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Front parlor in Abraham Lincoln's house, Springfield, Ill.</a:t>
            </a:r>
            <a:endParaRPr lang="en-US" sz="3200" dirty="0"/>
          </a:p>
        </p:txBody>
      </p:sp>
      <p:pic>
        <p:nvPicPr>
          <p:cNvPr id="4" name="Content Placeholder 3" descr="11.jpg"/>
          <p:cNvPicPr>
            <a:picLocks noGrp="1" noChangeAspect="1"/>
          </p:cNvPicPr>
          <p:nvPr>
            <p:ph idx="1"/>
          </p:nvPr>
        </p:nvPicPr>
        <p:blipFill>
          <a:blip r:embed="rId2" cstate="print"/>
          <a:stretch>
            <a:fillRect/>
          </a:stretch>
        </p:blipFill>
        <p:spPr>
          <a:xfrm>
            <a:off x="609600" y="1752600"/>
            <a:ext cx="3691488" cy="4525962"/>
          </a:xfrm>
        </p:spPr>
      </p:pic>
      <p:sp>
        <p:nvSpPr>
          <p:cNvPr id="5" name="TextBox 4"/>
          <p:cNvSpPr txBox="1"/>
          <p:nvPr/>
        </p:nvSpPr>
        <p:spPr>
          <a:xfrm>
            <a:off x="4419600" y="1981200"/>
            <a:ext cx="4343400" cy="1754326"/>
          </a:xfrm>
          <a:prstGeom prst="rect">
            <a:avLst/>
          </a:prstGeom>
          <a:noFill/>
        </p:spPr>
        <p:txBody>
          <a:bodyPr wrap="square" rtlCol="0">
            <a:spAutoFit/>
          </a:bodyPr>
          <a:lstStyle/>
          <a:p>
            <a:pPr>
              <a:buFont typeface="Wingdings" pitchFamily="2" charset="2"/>
              <a:buChar char="§"/>
            </a:pPr>
            <a:r>
              <a:rPr lang="en-US" dirty="0" smtClean="0"/>
              <a:t>Date Created/Published: 1861.</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3"/>
              </a:rPr>
              <a:t>http://hdl.loc.gov/loc.pnp/cph.3c23628</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556" t="25778" r="21111" b="20889"/>
          <a:stretch>
            <a:fillRect/>
          </a:stretch>
        </p:blipFill>
        <p:spPr bwMode="auto">
          <a:xfrm>
            <a:off x="152400" y="1676400"/>
            <a:ext cx="8763000" cy="500742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371600"/>
          </a:xfrm>
        </p:spPr>
        <p:txBody>
          <a:bodyPr>
            <a:normAutofit fontScale="90000"/>
          </a:bodyPr>
          <a:lstStyle/>
          <a:p>
            <a:r>
              <a:rPr lang="en-US" dirty="0" smtClean="0"/>
              <a:t>Affidavit in Smith v. Campbell</a:t>
            </a:r>
            <a:br>
              <a:rPr lang="en-US" dirty="0" smtClean="0"/>
            </a:br>
            <a:endParaRPr lang="en-US" dirty="0"/>
          </a:p>
        </p:txBody>
      </p:sp>
      <p:pic>
        <p:nvPicPr>
          <p:cNvPr id="4" name="Content Placeholder 3" descr="Image 1 of 2, Affidavit in Smith v. Campbell, [Law papers].">
            <a:hlinkClick r:id="rId2"/>
          </p:cNvPr>
          <p:cNvPicPr>
            <a:picLocks noGrp="1"/>
          </p:cNvPicPr>
          <p:nvPr>
            <p:ph idx="1"/>
          </p:nvPr>
        </p:nvPicPr>
        <p:blipFill>
          <a:blip r:embed="rId3" cstate="print"/>
          <a:srcRect/>
          <a:stretch>
            <a:fillRect/>
          </a:stretch>
        </p:blipFill>
        <p:spPr bwMode="auto">
          <a:xfrm>
            <a:off x="381000" y="1524000"/>
            <a:ext cx="2785207" cy="4525962"/>
          </a:xfrm>
          <a:prstGeom prst="rect">
            <a:avLst/>
          </a:prstGeom>
          <a:noFill/>
          <a:ln w="9525">
            <a:noFill/>
            <a:miter lim="800000"/>
            <a:headEnd/>
            <a:tailEnd/>
          </a:ln>
        </p:spPr>
      </p:pic>
      <p:sp>
        <p:nvSpPr>
          <p:cNvPr id="6" name="TextBox 5"/>
          <p:cNvSpPr txBox="1"/>
          <p:nvPr/>
        </p:nvSpPr>
        <p:spPr>
          <a:xfrm>
            <a:off x="3200400" y="1524000"/>
            <a:ext cx="5562600" cy="5632311"/>
          </a:xfrm>
          <a:prstGeom prst="rect">
            <a:avLst/>
          </a:prstGeom>
          <a:noFill/>
        </p:spPr>
        <p:txBody>
          <a:bodyPr wrap="square" rtlCol="0">
            <a:spAutoFit/>
          </a:bodyPr>
          <a:lstStyle/>
          <a:p>
            <a:pPr>
              <a:buFont typeface="Wingdings" pitchFamily="2" charset="2"/>
              <a:buChar char="§"/>
            </a:pPr>
            <a:r>
              <a:rPr lang="en-US" dirty="0" smtClean="0"/>
              <a:t> May 31, 1853</a:t>
            </a:r>
          </a:p>
          <a:p>
            <a:pPr>
              <a:buFont typeface="Wingdings" pitchFamily="2" charset="2"/>
              <a:buChar char="§"/>
            </a:pPr>
            <a:endParaRPr lang="en-US" dirty="0"/>
          </a:p>
          <a:p>
            <a:pPr>
              <a:buFont typeface="Wingdings" pitchFamily="2" charset="2"/>
              <a:buChar char="§"/>
            </a:pPr>
            <a:r>
              <a:rPr lang="en-US" dirty="0" smtClean="0"/>
              <a:t> </a:t>
            </a:r>
            <a:r>
              <a:rPr lang="en-US" dirty="0"/>
              <a:t>Summary: Campbell sued Smith in an action of slander and requested $2,000 in damages. Campbell, the state's attorney, claimed that Smith publicly accused him of drunkenness, neglect of duty, and collusion by purposefully drawing defective indictments through which grocery owners might escape punishment for unlawfully selling liquor in quantities of less than one quart. Smith pleaded not guilty, but the jury found for Campbell and awarded $450. Smith appealed to the Illinois </a:t>
            </a:r>
            <a:r>
              <a:rPr lang="en-US" b="1" dirty="0"/>
              <a:t>Supreme</a:t>
            </a:r>
            <a:r>
              <a:rPr lang="en-US" dirty="0"/>
              <a:t> </a:t>
            </a:r>
            <a:r>
              <a:rPr lang="en-US" b="1" dirty="0"/>
              <a:t>Court</a:t>
            </a:r>
            <a:r>
              <a:rPr lang="en-US" dirty="0"/>
              <a:t> on the grounds that the verdict contradicted the evidence. The </a:t>
            </a:r>
            <a:r>
              <a:rPr lang="en-US" b="1" dirty="0"/>
              <a:t>court</a:t>
            </a:r>
            <a:r>
              <a:rPr lang="en-US" dirty="0"/>
              <a:t> dismissed the appeal after Smith failed to file the </a:t>
            </a:r>
            <a:r>
              <a:rPr lang="en-US" b="1" dirty="0"/>
              <a:t>court</a:t>
            </a:r>
            <a:r>
              <a:rPr lang="en-US" dirty="0"/>
              <a:t> record on time. Lincoln represented Campbell in the trial and the appeal</a:t>
            </a:r>
            <a:r>
              <a:rPr lang="en-US" dirty="0" smtClean="0"/>
              <a:t>.</a:t>
            </a:r>
          </a:p>
          <a:p>
            <a:pPr>
              <a:buFont typeface="Wingdings" pitchFamily="2" charset="2"/>
              <a:buChar char="§"/>
            </a:pPr>
            <a:r>
              <a:rPr lang="en-US" dirty="0" smtClean="0"/>
              <a:t> </a:t>
            </a:r>
            <a:r>
              <a:rPr lang="en-US" u="sng" dirty="0" smtClean="0">
                <a:hlinkClick r:id="rId4"/>
              </a:rPr>
              <a:t>http://hdl.loc.gov/loc.rbc/lprbscsm.scsm1553</a:t>
            </a:r>
            <a:r>
              <a:rPr lang="en-US" u="sng" dirty="0" smtClean="0"/>
              <a:t> </a:t>
            </a:r>
            <a:endParaRPr lang="en-US" dirty="0" smtClean="0"/>
          </a:p>
          <a:p>
            <a:pPr>
              <a:buFont typeface="Wingdings" pitchFamily="2" charset="2"/>
              <a:buChar char="§"/>
            </a:pPr>
            <a:endParaRPr lang="en-US" dirty="0"/>
          </a:p>
          <a:p>
            <a:pPr>
              <a:buFont typeface="Wingdings" pitchFamily="2" charset="2"/>
              <a:buChar char="§"/>
            </a:pPr>
            <a:endParaRPr lang="en-US" dirty="0"/>
          </a:p>
        </p:txBody>
      </p:sp>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May 31, 1853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May 31, 1853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May 31, 1853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May 31, 1853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r>
              <a:rPr lang="en-US" dirty="0" smtClean="0"/>
              <a:t>Agreement in Harris v. Shaw et al</a:t>
            </a:r>
            <a:br>
              <a:rPr lang="en-US" dirty="0" smtClean="0"/>
            </a:br>
            <a:endParaRPr lang="en-US" dirty="0"/>
          </a:p>
        </p:txBody>
      </p:sp>
      <p:pic>
        <p:nvPicPr>
          <p:cNvPr id="4" name="Content Placeholder 3" descr="Image 1 of 4, Agreement in Harris v. Shaw et al, [Law papers].">
            <a:hlinkClick r:id="rId2"/>
          </p:cNvPr>
          <p:cNvPicPr>
            <a:picLocks noGrp="1"/>
          </p:cNvPicPr>
          <p:nvPr>
            <p:ph idx="1"/>
          </p:nvPr>
        </p:nvPicPr>
        <p:blipFill>
          <a:blip r:embed="rId3" cstate="print"/>
          <a:srcRect/>
          <a:stretch>
            <a:fillRect/>
          </a:stretch>
        </p:blipFill>
        <p:spPr bwMode="auto">
          <a:xfrm>
            <a:off x="304800" y="1600200"/>
            <a:ext cx="2840562" cy="4525962"/>
          </a:xfrm>
          <a:prstGeom prst="rect">
            <a:avLst/>
          </a:prstGeom>
          <a:noFill/>
          <a:ln w="9525">
            <a:noFill/>
            <a:miter lim="800000"/>
            <a:headEnd/>
            <a:tailEnd/>
          </a:ln>
        </p:spPr>
      </p:pic>
      <p:sp>
        <p:nvSpPr>
          <p:cNvPr id="6" name="TextBox 5"/>
          <p:cNvSpPr txBox="1"/>
          <p:nvPr/>
        </p:nvSpPr>
        <p:spPr>
          <a:xfrm>
            <a:off x="3200400" y="948690"/>
            <a:ext cx="5715000" cy="6463308"/>
          </a:xfrm>
          <a:prstGeom prst="rect">
            <a:avLst/>
          </a:prstGeom>
          <a:noFill/>
        </p:spPr>
        <p:txBody>
          <a:bodyPr wrap="square" rtlCol="0">
            <a:spAutoFit/>
          </a:bodyPr>
          <a:lstStyle/>
          <a:p>
            <a:pPr>
              <a:buFont typeface="Wingdings" pitchFamily="2" charset="2"/>
              <a:buChar char="§"/>
            </a:pPr>
            <a:r>
              <a:rPr lang="en-US" dirty="0" smtClean="0"/>
              <a:t> September 16, 1853</a:t>
            </a:r>
          </a:p>
          <a:p>
            <a:pPr>
              <a:buFont typeface="Wingdings" pitchFamily="2" charset="2"/>
              <a:buChar char="§"/>
            </a:pPr>
            <a:r>
              <a:rPr lang="en-US" dirty="0" smtClean="0"/>
              <a:t> Tazewell County, Il</a:t>
            </a:r>
          </a:p>
          <a:p>
            <a:pPr>
              <a:buFont typeface="Wingdings" pitchFamily="2" charset="2"/>
              <a:buChar char="§"/>
            </a:pPr>
            <a:r>
              <a:rPr lang="en-US" dirty="0"/>
              <a:t> Summary: In 1835, Harris donated twenty acres of land in Tremont, Illinois, to Tazewell County for the erection of the county courthouse. In 1849, the legislature authorized the removal of the county seat to </a:t>
            </a:r>
            <a:r>
              <a:rPr lang="en-US" b="1" dirty="0" err="1"/>
              <a:t>Pekin</a:t>
            </a:r>
            <a:r>
              <a:rPr lang="en-US" dirty="0"/>
              <a:t>, Illinois, and specified that the Tremont courthouse be used for education. Harris retained Lincoln and sued to recover the property from the school trustees, but the circuit court ruled for the trustees. Harris appealed to the Illinois Supreme Court, and Lincoln argued that the land had been given on the condition that it be used as the county seat. The supreme court rejected Lincoln's argument and affirmed the judgment. Justice Trumbull ruled that Harris had given the land unconditionally, but had "the land been granted upon condition that it should be used for a particular purpose, it would unquestionably have reverted to the donor when it ceased to be thus used</a:t>
            </a:r>
            <a:r>
              <a:rPr lang="en-US" dirty="0" smtClean="0"/>
              <a:t>.“</a:t>
            </a:r>
          </a:p>
          <a:p>
            <a:pPr>
              <a:buFont typeface="Wingdings" pitchFamily="2" charset="2"/>
              <a:buChar char="§"/>
            </a:pPr>
            <a:r>
              <a:rPr lang="en-US" dirty="0" smtClean="0"/>
              <a:t> </a:t>
            </a:r>
            <a:r>
              <a:rPr lang="en-US" u="sng" dirty="0" smtClean="0">
                <a:hlinkClick r:id="rId4"/>
              </a:rPr>
              <a:t>http://hdl.loc.gov/loc.rbc/lprbscsm.scsm1525</a:t>
            </a:r>
            <a:r>
              <a:rPr lang="en-US" u="sng" dirty="0" smtClean="0"/>
              <a:t> </a:t>
            </a:r>
            <a:endParaRPr lang="en-US" dirty="0" smtClean="0"/>
          </a:p>
          <a:p>
            <a:pPr>
              <a:buFont typeface="Wingdings" pitchFamily="2" charset="2"/>
              <a:buChar char="§"/>
            </a:pPr>
            <a:endParaRPr lang="en-US" dirty="0"/>
          </a:p>
          <a:p>
            <a:pPr>
              <a:buFont typeface="Wingdings" pitchFamily="2" charset="2"/>
              <a:buChar char="§"/>
            </a:pPr>
            <a:endParaRPr lang="en-US" dirty="0"/>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September 16, 1851</a:t>
            </a:r>
            <a:b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br>
            <a:r>
              <a:rPr kumimoji="0" lang="en-US" sz="900" b="0" i="0" u="none" strike="noStrike" cap="none" normalizeH="0" baseline="0" smtClean="0">
                <a:ln>
                  <a:noFill/>
                </a:ln>
                <a:solidFill>
                  <a:srgbClr val="666666"/>
                </a:solidFill>
                <a:effectLst/>
                <a:latin typeface="Verdana" pitchFamily="34" charset="0"/>
                <a:ea typeface="Calibri" pitchFamily="34" charset="0"/>
                <a:cs typeface="Times New Roman" pitchFamily="18" charset="0"/>
              </a:rPr>
              <a:t>Tazewell County, Illinois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33800"/>
            <a:ext cx="8839200" cy="816936"/>
          </a:xfrm>
        </p:spPr>
        <p:txBody>
          <a:bodyPr>
            <a:noAutofit/>
          </a:bodyPr>
          <a:lstStyle/>
          <a:p>
            <a:pPr algn="ctr"/>
            <a:r>
              <a:rPr lang="en-US" sz="2400" dirty="0" smtClean="0"/>
              <a:t>[Abraham Lincoln, taken in Pittsfield, Il] </a:t>
            </a:r>
            <a:endParaRPr lang="en-US" sz="2400" dirty="0"/>
          </a:p>
        </p:txBody>
      </p:sp>
      <p:sp>
        <p:nvSpPr>
          <p:cNvPr id="3" name="Text Placeholder 2"/>
          <p:cNvSpPr>
            <a:spLocks noGrp="1"/>
          </p:cNvSpPr>
          <p:nvPr>
            <p:ph type="body" sz="half" idx="2"/>
          </p:nvPr>
        </p:nvSpPr>
        <p:spPr>
          <a:xfrm>
            <a:off x="304800" y="4648200"/>
            <a:ext cx="8534400" cy="1905000"/>
          </a:xfrm>
          <a:solidFill>
            <a:schemeClr val="bg1"/>
          </a:solidFill>
        </p:spPr>
        <p:txBody>
          <a:bodyPr/>
          <a:lstStyle/>
          <a:p>
            <a:pPr algn="l">
              <a:buFont typeface="Arial" pitchFamily="34" charset="0"/>
              <a:buChar char="•"/>
            </a:pPr>
            <a:r>
              <a:rPr lang="en-US" dirty="0" smtClean="0"/>
              <a:t> </a:t>
            </a:r>
            <a:r>
              <a:rPr lang="en-US" sz="1600" dirty="0" smtClean="0">
                <a:latin typeface="Aharoni" pitchFamily="2" charset="-79"/>
                <a:cs typeface="Aharoni" pitchFamily="2" charset="-79"/>
              </a:rPr>
              <a:t>Date Created/Published: [printed between 1900 and 1911]</a:t>
            </a:r>
          </a:p>
          <a:p>
            <a:pPr algn="l">
              <a:buFont typeface="Arial" pitchFamily="34" charset="0"/>
              <a:buChar char="•"/>
            </a:pPr>
            <a:endParaRPr lang="en-US" sz="1600" dirty="0" smtClean="0">
              <a:latin typeface="Aharoni" pitchFamily="2" charset="-79"/>
              <a:cs typeface="Aharoni" pitchFamily="2" charset="-79"/>
            </a:endParaRPr>
          </a:p>
          <a:p>
            <a:pPr algn="l">
              <a:buFont typeface="Arial" pitchFamily="34" charset="0"/>
              <a:buChar char="•"/>
            </a:pPr>
            <a:r>
              <a:rPr lang="en-US" dirty="0" smtClean="0"/>
              <a:t> </a:t>
            </a:r>
            <a:r>
              <a:rPr lang="en-US" dirty="0" smtClean="0">
                <a:hlinkClick r:id="rId2"/>
              </a:rPr>
              <a:t>http://hdl.loc.gov/loc.pnp/cph.3a18600</a:t>
            </a:r>
            <a:r>
              <a:rPr lang="en-US" dirty="0" smtClean="0"/>
              <a:t> </a:t>
            </a:r>
            <a:endParaRPr lang="en-US" dirty="0"/>
          </a:p>
        </p:txBody>
      </p:sp>
      <p:pic>
        <p:nvPicPr>
          <p:cNvPr id="7" name="Picture Placeholder 6" descr="lincoln 1.jpg"/>
          <p:cNvPicPr>
            <a:picLocks noGrp="1" noChangeAspect="1"/>
          </p:cNvPicPr>
          <p:nvPr>
            <p:ph type="pic" idx="1"/>
          </p:nvPr>
        </p:nvPicPr>
        <p:blipFill>
          <a:blip r:embed="rId3" cstate="print"/>
          <a:srcRect t="29563" b="29563"/>
          <a:stretch>
            <a:fillRect/>
          </a:stretch>
        </p:blipFill>
        <p:spPr>
          <a:xfrm>
            <a:off x="228600" y="228600"/>
            <a:ext cx="7162800" cy="3645354"/>
          </a:xfrm>
          <a:prstGeom prst="round2DiagRect">
            <a:avLst>
              <a:gd name="adj1" fmla="val 11403"/>
              <a:gd name="adj2" fmla="val 10578"/>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r>
              <a:rPr lang="en-US" sz="3200" dirty="0" smtClean="0"/>
              <a:t>Abraham Lincoln, Republican candidate for the presidency, 1860. </a:t>
            </a:r>
            <a:endParaRPr lang="en-US" sz="3200" dirty="0"/>
          </a:p>
        </p:txBody>
      </p:sp>
      <p:pic>
        <p:nvPicPr>
          <p:cNvPr id="4" name="Content Placeholder 3" descr="lincoln 2.jpg"/>
          <p:cNvPicPr>
            <a:picLocks noGrp="1" noChangeAspect="1"/>
          </p:cNvPicPr>
          <p:nvPr>
            <p:ph idx="1"/>
          </p:nvPr>
        </p:nvPicPr>
        <p:blipFill>
          <a:blip r:embed="rId2" cstate="print"/>
          <a:stretch>
            <a:fillRect/>
          </a:stretch>
        </p:blipFill>
        <p:spPr>
          <a:xfrm>
            <a:off x="381000" y="2057400"/>
            <a:ext cx="3606626" cy="4525962"/>
          </a:xfrm>
        </p:spPr>
      </p:pic>
      <p:sp>
        <p:nvSpPr>
          <p:cNvPr id="5" name="TextBox 4"/>
          <p:cNvSpPr txBox="1"/>
          <p:nvPr/>
        </p:nvSpPr>
        <p:spPr>
          <a:xfrm>
            <a:off x="4114800" y="2057400"/>
            <a:ext cx="4724400" cy="1754326"/>
          </a:xfrm>
          <a:prstGeom prst="rect">
            <a:avLst/>
          </a:prstGeom>
          <a:noFill/>
        </p:spPr>
        <p:txBody>
          <a:bodyPr wrap="square" rtlCol="0">
            <a:spAutoFit/>
          </a:bodyPr>
          <a:lstStyle/>
          <a:p>
            <a:pPr>
              <a:buFont typeface="Wingdings" pitchFamily="2" charset="2"/>
              <a:buChar char="§"/>
            </a:pPr>
            <a:r>
              <a:rPr lang="en-US" dirty="0" smtClean="0"/>
              <a:t> Date Created/Published: New York : Published by W. </a:t>
            </a:r>
            <a:r>
              <a:rPr lang="en-US" dirty="0" err="1" smtClean="0"/>
              <a:t>Schaus</a:t>
            </a:r>
            <a:r>
              <a:rPr lang="en-US" dirty="0" smtClean="0"/>
              <a:t>, 629 Broadway, c1860 (Boston : Printed at J.H. </a:t>
            </a:r>
            <a:r>
              <a:rPr lang="en-US" dirty="0" err="1" smtClean="0"/>
              <a:t>Bufford's</a:t>
            </a:r>
            <a:r>
              <a:rPr lang="en-US" dirty="0" smtClean="0"/>
              <a:t>)</a:t>
            </a:r>
          </a:p>
          <a:p>
            <a:pPr>
              <a:buFont typeface="Wingdings" pitchFamily="2" charset="2"/>
              <a:buChar char="§"/>
            </a:pPr>
            <a:endParaRPr lang="en-US" dirty="0"/>
          </a:p>
          <a:p>
            <a:pPr>
              <a:buFont typeface="Wingdings" pitchFamily="2" charset="2"/>
              <a:buChar char="§"/>
            </a:pPr>
            <a:endParaRPr lang="en-US" dirty="0" smtClean="0"/>
          </a:p>
          <a:p>
            <a:pPr>
              <a:buFont typeface="Wingdings" pitchFamily="2" charset="2"/>
              <a:buChar char="§"/>
            </a:pPr>
            <a:r>
              <a:rPr lang="en-US" dirty="0"/>
              <a:t> </a:t>
            </a:r>
            <a:r>
              <a:rPr lang="en-US" dirty="0" smtClean="0">
                <a:hlinkClick r:id="rId3"/>
              </a:rPr>
              <a:t>http://hdl.loc.gov/loc.pnp/cph.3c23259</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2032464"/>
          </a:xfrm>
        </p:spPr>
        <p:txBody>
          <a:bodyPr>
            <a:noAutofit/>
          </a:bodyPr>
          <a:lstStyle/>
          <a:p>
            <a:r>
              <a:rPr lang="en-US" sz="2400" dirty="0" smtClean="0"/>
              <a:t>The Coles County Court House in Charleston, Ills., in which Lincoln often practiced law and before which he made a short speech in the evening after his fourth joint debate with Douglas, Sept. 18, 1858 </a:t>
            </a:r>
            <a:endParaRPr lang="en-US" sz="2400" dirty="0"/>
          </a:p>
        </p:txBody>
      </p:sp>
      <p:pic>
        <p:nvPicPr>
          <p:cNvPr id="4" name="Content Placeholder 3" descr="4.jpg"/>
          <p:cNvPicPr>
            <a:picLocks noGrp="1" noChangeAspect="1"/>
          </p:cNvPicPr>
          <p:nvPr>
            <p:ph idx="1"/>
          </p:nvPr>
        </p:nvPicPr>
        <p:blipFill>
          <a:blip r:embed="rId2" cstate="print"/>
          <a:stretch>
            <a:fillRect/>
          </a:stretch>
        </p:blipFill>
        <p:spPr>
          <a:xfrm>
            <a:off x="152400" y="2186860"/>
            <a:ext cx="5029200" cy="4015502"/>
          </a:xfrm>
        </p:spPr>
      </p:pic>
      <p:sp>
        <p:nvSpPr>
          <p:cNvPr id="5" name="TextBox 4"/>
          <p:cNvSpPr txBox="1"/>
          <p:nvPr/>
        </p:nvSpPr>
        <p:spPr>
          <a:xfrm>
            <a:off x="5257800" y="2362200"/>
            <a:ext cx="3505200" cy="1754326"/>
          </a:xfrm>
          <a:prstGeom prst="rect">
            <a:avLst/>
          </a:prstGeom>
          <a:noFill/>
        </p:spPr>
        <p:txBody>
          <a:bodyPr wrap="square" rtlCol="0">
            <a:spAutoFit/>
          </a:bodyPr>
          <a:lstStyle/>
          <a:p>
            <a:pPr>
              <a:buFont typeface="Wingdings" pitchFamily="2" charset="2"/>
              <a:buChar char="§"/>
            </a:pPr>
            <a:r>
              <a:rPr lang="en-US" dirty="0" smtClean="0"/>
              <a:t>Date Created/Published: [between 1860 and 1898?]</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3"/>
              </a:rPr>
              <a:t>http://hdl.loc.gov/loc.pnp/ppmsca.19197</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Autofit/>
          </a:bodyPr>
          <a:lstStyle/>
          <a:p>
            <a:r>
              <a:rPr lang="en-US" sz="2800" b="1" dirty="0" smtClean="0"/>
              <a:t>The Posey Building of </a:t>
            </a:r>
            <a:r>
              <a:rPr lang="en-US" sz="2800" b="1" dirty="0" err="1" smtClean="0"/>
              <a:t>Shawneetown</a:t>
            </a:r>
            <a:r>
              <a:rPr lang="en-US" sz="2800" b="1" dirty="0" smtClean="0"/>
              <a:t>, Illinois, in which Abraham Lincoln and Robert Ingersoll had law offices</a:t>
            </a:r>
            <a:endParaRPr lang="en-US" sz="2800" dirty="0"/>
          </a:p>
        </p:txBody>
      </p:sp>
      <p:pic>
        <p:nvPicPr>
          <p:cNvPr id="4" name="Content Placeholder 3" descr="5.jpg"/>
          <p:cNvPicPr>
            <a:picLocks noGrp="1" noChangeAspect="1"/>
          </p:cNvPicPr>
          <p:nvPr>
            <p:ph idx="1"/>
          </p:nvPr>
        </p:nvPicPr>
        <p:blipFill>
          <a:blip r:embed="rId2" cstate="print"/>
          <a:stretch>
            <a:fillRect/>
          </a:stretch>
        </p:blipFill>
        <p:spPr>
          <a:xfrm>
            <a:off x="304800" y="2209800"/>
            <a:ext cx="4981465" cy="3611562"/>
          </a:xfrm>
        </p:spPr>
      </p:pic>
      <p:sp>
        <p:nvSpPr>
          <p:cNvPr id="5" name="TextBox 4"/>
          <p:cNvSpPr txBox="1"/>
          <p:nvPr/>
        </p:nvSpPr>
        <p:spPr>
          <a:xfrm>
            <a:off x="5410200" y="2133600"/>
            <a:ext cx="3352800" cy="2585323"/>
          </a:xfrm>
          <a:prstGeom prst="rect">
            <a:avLst/>
          </a:prstGeom>
          <a:noFill/>
        </p:spPr>
        <p:txBody>
          <a:bodyPr wrap="square" rtlCol="0">
            <a:spAutoFit/>
          </a:bodyPr>
          <a:lstStyle/>
          <a:p>
            <a:pPr>
              <a:buFont typeface="Wingdings" pitchFamily="2" charset="2"/>
              <a:buChar char="§"/>
            </a:pPr>
            <a:r>
              <a:rPr lang="en-US" dirty="0" smtClean="0"/>
              <a:t>Creator(s): </a:t>
            </a:r>
            <a:r>
              <a:rPr lang="en-US" dirty="0" smtClean="0">
                <a:hlinkClick r:id="rId3"/>
              </a:rPr>
              <a:t>Lee, Russell, 1903-1986</a:t>
            </a:r>
            <a:r>
              <a:rPr lang="en-US" dirty="0" smtClean="0"/>
              <a:t>, photographer</a:t>
            </a:r>
          </a:p>
          <a:p>
            <a:pPr>
              <a:buFont typeface="Wingdings" pitchFamily="2" charset="2"/>
              <a:buChar char="§"/>
            </a:pPr>
            <a:endParaRPr lang="en-US" dirty="0" smtClean="0"/>
          </a:p>
          <a:p>
            <a:pPr>
              <a:buFont typeface="Wingdings" pitchFamily="2" charset="2"/>
              <a:buChar char="§"/>
            </a:pPr>
            <a:r>
              <a:rPr lang="en-US" dirty="0" smtClean="0"/>
              <a:t>  Date Created/Published: 1937 Apr</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http://hdl.loc.gov/loc.pnp/fsa.8c51242</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Abraham Lincoln, immediately prior to Senate nomination, Chicago, Illinois</a:t>
            </a:r>
            <a:endParaRPr lang="en-US" sz="3200" dirty="0"/>
          </a:p>
        </p:txBody>
      </p:sp>
      <p:pic>
        <p:nvPicPr>
          <p:cNvPr id="4" name="Content Placeholder 3" descr="6.jpg"/>
          <p:cNvPicPr>
            <a:picLocks noGrp="1" noChangeAspect="1"/>
          </p:cNvPicPr>
          <p:nvPr>
            <p:ph idx="1"/>
          </p:nvPr>
        </p:nvPicPr>
        <p:blipFill>
          <a:blip r:embed="rId2" cstate="print"/>
          <a:stretch>
            <a:fillRect/>
          </a:stretch>
        </p:blipFill>
        <p:spPr>
          <a:xfrm>
            <a:off x="381000" y="1752600"/>
            <a:ext cx="3429831" cy="4525962"/>
          </a:xfrm>
        </p:spPr>
      </p:pic>
      <p:sp>
        <p:nvSpPr>
          <p:cNvPr id="5" name="TextBox 4"/>
          <p:cNvSpPr txBox="1"/>
          <p:nvPr/>
        </p:nvSpPr>
        <p:spPr>
          <a:xfrm>
            <a:off x="3810000" y="1981200"/>
            <a:ext cx="4953000" cy="2031325"/>
          </a:xfrm>
          <a:prstGeom prst="rect">
            <a:avLst/>
          </a:prstGeom>
          <a:noFill/>
        </p:spPr>
        <p:txBody>
          <a:bodyPr wrap="square" rtlCol="0">
            <a:spAutoFit/>
          </a:bodyPr>
          <a:lstStyle/>
          <a:p>
            <a:pPr>
              <a:buFont typeface="Wingdings" pitchFamily="2" charset="2"/>
              <a:buChar char="§"/>
            </a:pPr>
            <a:r>
              <a:rPr lang="en-US" dirty="0" smtClean="0"/>
              <a:t>Creator(s): </a:t>
            </a:r>
            <a:r>
              <a:rPr lang="en-US" dirty="0" err="1" smtClean="0">
                <a:hlinkClick r:id="rId3"/>
              </a:rPr>
              <a:t>Hesler</a:t>
            </a:r>
            <a:r>
              <a:rPr lang="en-US" dirty="0" smtClean="0">
                <a:hlinkClick r:id="rId3"/>
              </a:rPr>
              <a:t>, Alexander, 1823-1895</a:t>
            </a:r>
            <a:r>
              <a:rPr lang="en-US" dirty="0" smtClean="0"/>
              <a:t>, photographer</a:t>
            </a:r>
          </a:p>
          <a:p>
            <a:pPr>
              <a:buFont typeface="Wingdings" pitchFamily="2" charset="2"/>
              <a:buChar char="§"/>
            </a:pPr>
            <a:endParaRPr lang="en-US" dirty="0" smtClean="0"/>
          </a:p>
          <a:p>
            <a:pPr>
              <a:buFont typeface="Wingdings" pitchFamily="2" charset="2"/>
              <a:buChar char="§"/>
            </a:pPr>
            <a:r>
              <a:rPr lang="en-US" dirty="0" smtClean="0"/>
              <a:t> Date Created/Published: [1857 February 28, printed later]</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http://hdl.loc.gov/loc.pnp/cph.3a09624</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Abraham Lincoln, Congressman-elect from Illinois. Three-quarter length portrait, seated, facing front</a:t>
            </a:r>
            <a:endParaRPr lang="en-US" sz="2400" dirty="0"/>
          </a:p>
        </p:txBody>
      </p:sp>
      <p:pic>
        <p:nvPicPr>
          <p:cNvPr id="4" name="Content Placeholder 3" descr="7.jpg"/>
          <p:cNvPicPr>
            <a:picLocks noGrp="1" noChangeAspect="1"/>
          </p:cNvPicPr>
          <p:nvPr>
            <p:ph idx="1"/>
          </p:nvPr>
        </p:nvPicPr>
        <p:blipFill>
          <a:blip r:embed="rId2" cstate="print"/>
          <a:stretch>
            <a:fillRect/>
          </a:stretch>
        </p:blipFill>
        <p:spPr>
          <a:xfrm>
            <a:off x="304800" y="1828800"/>
            <a:ext cx="3615432" cy="4449762"/>
          </a:xfrm>
        </p:spPr>
      </p:pic>
      <p:sp>
        <p:nvSpPr>
          <p:cNvPr id="5" name="TextBox 4"/>
          <p:cNvSpPr txBox="1"/>
          <p:nvPr/>
        </p:nvSpPr>
        <p:spPr>
          <a:xfrm>
            <a:off x="4038600" y="1828800"/>
            <a:ext cx="4724400" cy="2031325"/>
          </a:xfrm>
          <a:prstGeom prst="rect">
            <a:avLst/>
          </a:prstGeom>
          <a:noFill/>
        </p:spPr>
        <p:txBody>
          <a:bodyPr wrap="square" rtlCol="0">
            <a:spAutoFit/>
          </a:bodyPr>
          <a:lstStyle/>
          <a:p>
            <a:pPr>
              <a:buFont typeface="Wingdings" pitchFamily="2" charset="2"/>
              <a:buChar char="§"/>
            </a:pPr>
            <a:r>
              <a:rPr lang="en-US" dirty="0" smtClean="0"/>
              <a:t>Creator(s): </a:t>
            </a:r>
            <a:r>
              <a:rPr lang="en-US" dirty="0" smtClean="0">
                <a:hlinkClick r:id="rId3"/>
              </a:rPr>
              <a:t>Shepherd, Nicholas H.</a:t>
            </a:r>
            <a:r>
              <a:rPr lang="en-US" dirty="0" smtClean="0"/>
              <a:t>, photographer </a:t>
            </a:r>
          </a:p>
          <a:p>
            <a:pPr>
              <a:buFont typeface="Wingdings" pitchFamily="2" charset="2"/>
              <a:buChar char="§"/>
            </a:pPr>
            <a:endParaRPr lang="en-US" dirty="0" smtClean="0"/>
          </a:p>
          <a:p>
            <a:pPr>
              <a:buFont typeface="Wingdings" pitchFamily="2" charset="2"/>
              <a:buChar char="§"/>
            </a:pPr>
            <a:r>
              <a:rPr lang="en-US" dirty="0" smtClean="0"/>
              <a:t> Date Created/Published: [Springfield, Ill., 1846 or 1847]</a:t>
            </a:r>
          </a:p>
          <a:p>
            <a:pPr>
              <a:buFont typeface="Wingdings" pitchFamily="2" charset="2"/>
              <a:buChar char="§"/>
            </a:pPr>
            <a:endParaRPr lang="en-US" dirty="0" smtClean="0"/>
          </a:p>
          <a:p>
            <a:pPr>
              <a:buFont typeface="Wingdings" pitchFamily="2" charset="2"/>
              <a:buChar char="§"/>
            </a:pPr>
            <a:r>
              <a:rPr lang="en-US" dirty="0" smtClean="0"/>
              <a:t> </a:t>
            </a:r>
            <a:r>
              <a:rPr lang="en-US" dirty="0" smtClean="0">
                <a:hlinkClick r:id="rId4"/>
              </a:rPr>
              <a:t>http://hdl.loc.gov/loc.pnp/cph.3g02439</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74</TotalTime>
  <Words>718</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Lincoln and The Law</vt:lpstr>
      <vt:lpstr>Affidavit in Smith v. Campbell </vt:lpstr>
      <vt:lpstr>Agreement in Harris v. Shaw et al </vt:lpstr>
      <vt:lpstr>[Abraham Lincoln, taken in Pittsfield, Il] </vt:lpstr>
      <vt:lpstr>Abraham Lincoln, Republican candidate for the presidency, 1860. </vt:lpstr>
      <vt:lpstr>The Coles County Court House in Charleston, Ills., in which Lincoln often practiced law and before which he made a short speech in the evening after his fourth joint debate with Douglas, Sept. 18, 1858 </vt:lpstr>
      <vt:lpstr>The Posey Building of Shawneetown, Illinois, in which Abraham Lincoln and Robert Ingersoll had law offices</vt:lpstr>
      <vt:lpstr>Abraham Lincoln, immediately prior to Senate nomination, Chicago, Illinois</vt:lpstr>
      <vt:lpstr>Abraham Lincoln, Congressman-elect from Illinois. Three-quarter length portrait, seated, facing front</vt:lpstr>
      <vt:lpstr>The "wigwam" grand march</vt:lpstr>
      <vt:lpstr>Abraham Lincoln and his son Thad</vt:lpstr>
      <vt:lpstr>Abraham Lincoln at home</vt:lpstr>
      <vt:lpstr>Front parlor in Abraham Lincoln's house, Springfield, Ill.</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and The Law</dc:title>
  <dc:creator>Windows User</dc:creator>
  <cp:lastModifiedBy>Windows User</cp:lastModifiedBy>
  <cp:revision>10</cp:revision>
  <dcterms:created xsi:type="dcterms:W3CDTF">2012-11-19T17:00:47Z</dcterms:created>
  <dcterms:modified xsi:type="dcterms:W3CDTF">2012-11-26T17:05:40Z</dcterms:modified>
</cp:coreProperties>
</file>