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1" r:id="rId6"/>
    <p:sldId id="262" r:id="rId7"/>
    <p:sldId id="263" r:id="rId8"/>
    <p:sldId id="267" r:id="rId9"/>
    <p:sldId id="269" r:id="rId10"/>
    <p:sldId id="270" r:id="rId11"/>
    <p:sldId id="264" r:id="rId12"/>
    <p:sldId id="265" r:id="rId13"/>
    <p:sldId id="266" r:id="rId14"/>
    <p:sldId id="260"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03EA98-1594-458D-8E6E-DBB23A662C90}"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38747-E0F0-40E1-803F-C0B9698A14F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03EA98-1594-458D-8E6E-DBB23A662C90}"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38747-E0F0-40E1-803F-C0B9698A14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03EA98-1594-458D-8E6E-DBB23A662C90}"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38747-E0F0-40E1-803F-C0B9698A14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03EA98-1594-458D-8E6E-DBB23A662C90}"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38747-E0F0-40E1-803F-C0B9698A14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03EA98-1594-458D-8E6E-DBB23A662C90}"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38747-E0F0-40E1-803F-C0B9698A14F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03EA98-1594-458D-8E6E-DBB23A662C90}"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38747-E0F0-40E1-803F-C0B9698A14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03EA98-1594-458D-8E6E-DBB23A662C90}" type="datetimeFigureOut">
              <a:rPr lang="en-US" smtClean="0"/>
              <a:pPr/>
              <a:t>11/26/2012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938747-E0F0-40E1-803F-C0B9698A14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03EA98-1594-458D-8E6E-DBB23A662C90}" type="datetimeFigureOut">
              <a:rPr lang="en-US" smtClean="0"/>
              <a:pPr/>
              <a:t>11/26/2012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938747-E0F0-40E1-803F-C0B9698A14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3EA98-1594-458D-8E6E-DBB23A662C90}" type="datetimeFigureOut">
              <a:rPr lang="en-US" smtClean="0"/>
              <a:pPr/>
              <a:t>11/26/2012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938747-E0F0-40E1-803F-C0B9698A14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03EA98-1594-458D-8E6E-DBB23A662C90}"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38747-E0F0-40E1-803F-C0B9698A14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03EA98-1594-458D-8E6E-DBB23A662C90}"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38747-E0F0-40E1-803F-C0B9698A14F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3EA98-1594-458D-8E6E-DBB23A662C90}" type="datetimeFigureOut">
              <a:rPr lang="en-US" smtClean="0"/>
              <a:pPr/>
              <a:t>11/26/2012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38747-E0F0-40E1-803F-C0B9698A14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hdl.loc.gov/loc.pnp/hhh.ky0189/photos.071527p"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memory.loc.gov/service/rbc/lprbscsm/scsm1495/001r.jpg" TargetMode="External"/><Relationship Id="rId1" Type="http://schemas.openxmlformats.org/officeDocument/2006/relationships/slideLayout" Target="../slideLayouts/slideLayout7.xml"/><Relationship Id="rId4" Type="http://schemas.openxmlformats.org/officeDocument/2006/relationships/hyperlink" Target="http://hdl.loc.gov/loc.rbc/lprbscsm.scsm149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memory.loc.gov/service/rbc/lprbscsm/scsm1537/001r.jpg" TargetMode="External"/><Relationship Id="rId1" Type="http://schemas.openxmlformats.org/officeDocument/2006/relationships/slideLayout" Target="../slideLayouts/slideLayout7.xml"/><Relationship Id="rId4" Type="http://schemas.openxmlformats.org/officeDocument/2006/relationships/hyperlink" Target="http://hdl.loc.gov/loc.rbc/lprbscsm.scsm153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memory.loc.gov/service/rbc/lprbscsm/scsm1540/001r.jpg" TargetMode="External"/><Relationship Id="rId1" Type="http://schemas.openxmlformats.org/officeDocument/2006/relationships/slideLayout" Target="../slideLayouts/slideLayout7.xml"/><Relationship Id="rId4" Type="http://schemas.openxmlformats.org/officeDocument/2006/relationships/hyperlink" Target="http://hdl.loc.gov/loc.rbc/lprbscsm.scsm1540"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hdl.loc.gov/loc.pnp/cph.3a18603" TargetMode="External"/><Relationship Id="rId3" Type="http://schemas.openxmlformats.org/officeDocument/2006/relationships/hyperlink" Target="http://hdl.loc.gov/loc.rbc/lprbscsm.scsm1495" TargetMode="External"/><Relationship Id="rId7" Type="http://schemas.openxmlformats.org/officeDocument/2006/relationships/hyperlink" Target="http://hdl.loc.gov/loc.rbc/lprbscsm.scsm1571" TargetMode="External"/><Relationship Id="rId2" Type="http://schemas.openxmlformats.org/officeDocument/2006/relationships/hyperlink" Target="http://hdl.loc.gov/loc.rbc/lprbscsm.scsm1537" TargetMode="External"/><Relationship Id="rId1" Type="http://schemas.openxmlformats.org/officeDocument/2006/relationships/slideLayout" Target="../slideLayouts/slideLayout7.xml"/><Relationship Id="rId6" Type="http://schemas.openxmlformats.org/officeDocument/2006/relationships/hyperlink" Target="http://hdl.loc.gov/loc.rbc/lprbscsm.scsm1540" TargetMode="External"/><Relationship Id="rId5" Type="http://schemas.openxmlformats.org/officeDocument/2006/relationships/hyperlink" Target="http://hdl.loc.gov/loc.rbc/lprbscsm.scsm1581" TargetMode="External"/><Relationship Id="rId4" Type="http://schemas.openxmlformats.org/officeDocument/2006/relationships/hyperlink" Target="http://hdl.loc.gov/loc.rbc/lprbscsm.scsm1475"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loc.gov/pictures/item/fsa1998022486/PP/"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www.loc.gov/pictures/related/?fi=name&amp;q=Lee,%20Russell,%201903-1986"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loc.gov/pictures/related/?fi=name&amp;q=Lee,%20Russell,%201903-1986"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www.loc.gov/pictures/item/fsa1998022487/P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loc.gov/pictures/related/?fi=name&amp;q=Hesler,%20Alexander,%201823-1895" TargetMode="External"/><Relationship Id="rId1" Type="http://schemas.openxmlformats.org/officeDocument/2006/relationships/slideLayout" Target="../slideLayouts/slideLayout7.xml"/><Relationship Id="rId4" Type="http://schemas.openxmlformats.org/officeDocument/2006/relationships/hyperlink" Target="http://www.loc.gov/pictures/item/201064595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loc.gov/pictures/related/?fi=name&amp;q=Shepherd,%20Nicholas%20H." TargetMode="External"/><Relationship Id="rId1" Type="http://schemas.openxmlformats.org/officeDocument/2006/relationships/slideLayout" Target="../slideLayouts/slideLayout7.xml"/><Relationship Id="rId4" Type="http://schemas.openxmlformats.org/officeDocument/2006/relationships/hyperlink" Target="http://www.loc.gov/pictures/item/200466440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loc.gov/pictures/related/?fi=name&amp;q=Hesler,%20Alexander,%201823-1895" TargetMode="External"/><Relationship Id="rId1" Type="http://schemas.openxmlformats.org/officeDocument/2006/relationships/slideLayout" Target="../slideLayouts/slideLayout7.xml"/><Relationship Id="rId4" Type="http://schemas.openxmlformats.org/officeDocument/2006/relationships/hyperlink" Target="http://www.loc.gov/pictures/item/200867833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hdl.loc.gov/loc.pnp/hhh.il0078/photos.062895p"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hdl.loc.gov/loc.pnp/ppmsca.19594"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LINCOLN &amp; THE LAW</a:t>
            </a:r>
            <a:endParaRPr lang="en-US" dirty="0"/>
          </a:p>
        </p:txBody>
      </p:sp>
      <p:sp>
        <p:nvSpPr>
          <p:cNvPr id="3" name="Subtitle 2"/>
          <p:cNvSpPr>
            <a:spLocks noGrp="1"/>
          </p:cNvSpPr>
          <p:nvPr>
            <p:ph type="subTitle" idx="1"/>
          </p:nvPr>
        </p:nvSpPr>
        <p:spPr/>
        <p:txBody>
          <a:bodyPr/>
          <a:lstStyle/>
          <a:p>
            <a:r>
              <a:rPr lang="en-US" dirty="0" smtClean="0"/>
              <a:t>Kelly </a:t>
            </a:r>
            <a:r>
              <a:rPr lang="en-US" dirty="0" err="1" smtClean="0"/>
              <a:t>Scharp</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1.  GENERAL VIEW - Berea College, Lincoln Hall, Berea College, Berea, Madison County, KY"/>
          <p:cNvPicPr>
            <a:picLocks noChangeAspect="1" noChangeArrowheads="1"/>
          </p:cNvPicPr>
          <p:nvPr/>
        </p:nvPicPr>
        <p:blipFill>
          <a:blip r:embed="rId2" cstate="print"/>
          <a:srcRect/>
          <a:stretch>
            <a:fillRect/>
          </a:stretch>
        </p:blipFill>
        <p:spPr bwMode="auto">
          <a:xfrm>
            <a:off x="0" y="0"/>
            <a:ext cx="5486400" cy="4354831"/>
          </a:xfrm>
          <a:prstGeom prst="rect">
            <a:avLst/>
          </a:prstGeom>
          <a:noFill/>
        </p:spPr>
      </p:pic>
      <p:sp>
        <p:nvSpPr>
          <p:cNvPr id="3" name="Rectangle 2"/>
          <p:cNvSpPr/>
          <p:nvPr/>
        </p:nvSpPr>
        <p:spPr>
          <a:xfrm>
            <a:off x="0" y="5934670"/>
            <a:ext cx="4572000" cy="2031325"/>
          </a:xfrm>
          <a:prstGeom prst="rect">
            <a:avLst/>
          </a:prstGeom>
        </p:spPr>
        <p:txBody>
          <a:bodyPr>
            <a:spAutoFit/>
          </a:bodyPr>
          <a:lstStyle/>
          <a:p>
            <a:r>
              <a:rPr lang="es-ES" dirty="0" smtClean="0"/>
              <a:t>Digital ID: (</a:t>
            </a:r>
            <a:r>
              <a:rPr lang="es-ES" dirty="0" err="1" smtClean="0"/>
              <a:t>None</a:t>
            </a:r>
            <a:r>
              <a:rPr lang="es-ES" dirty="0" smtClean="0"/>
              <a:t>) </a:t>
            </a:r>
            <a:r>
              <a:rPr lang="es-ES" dirty="0" err="1" smtClean="0"/>
              <a:t>hhh</a:t>
            </a:r>
            <a:r>
              <a:rPr lang="es-ES" dirty="0" smtClean="0"/>
              <a:t> ky0189.photos.071527p </a:t>
            </a:r>
            <a:r>
              <a:rPr lang="es-ES" dirty="0" smtClean="0">
                <a:hlinkClick r:id="rId3"/>
              </a:rPr>
              <a:t>http://hdl.loc.gov/loc.pnp/hhh.ky0189/photos.071527p</a:t>
            </a:r>
            <a:endParaRPr lang="es-ES" dirty="0" smtClean="0"/>
          </a:p>
          <a:p>
            <a:endParaRPr lang="es-ES" dirty="0" smtClean="0"/>
          </a:p>
          <a:p>
            <a:endParaRPr lang="es-ES" dirty="0" smtClean="0"/>
          </a:p>
          <a:p>
            <a:endParaRPr lang="es-ES" dirty="0" smtClean="0"/>
          </a:p>
          <a:p>
            <a:endParaRPr lang="en-US" dirty="0"/>
          </a:p>
        </p:txBody>
      </p:sp>
      <p:sp>
        <p:nvSpPr>
          <p:cNvPr id="4" name="Rectangle 3"/>
          <p:cNvSpPr/>
          <p:nvPr/>
        </p:nvSpPr>
        <p:spPr>
          <a:xfrm>
            <a:off x="4267200" y="4724400"/>
            <a:ext cx="4572000" cy="646331"/>
          </a:xfrm>
          <a:prstGeom prst="rect">
            <a:avLst/>
          </a:prstGeom>
        </p:spPr>
        <p:txBody>
          <a:bodyPr>
            <a:spAutoFit/>
          </a:bodyPr>
          <a:lstStyle/>
          <a:p>
            <a:r>
              <a:rPr lang="en-US" dirty="0" smtClean="0"/>
              <a:t>Repository: Library of Congress Prints and Photographs where Lincoln studied.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1 of 2, Demurrer in Allen v. Illinois Central Railroad, [L">
            <a:hlinkClick r:id="rId2"/>
          </p:cNvPr>
          <p:cNvPicPr>
            <a:picLocks noChangeAspect="1" noChangeArrowheads="1"/>
          </p:cNvPicPr>
          <p:nvPr/>
        </p:nvPicPr>
        <p:blipFill>
          <a:blip r:embed="rId3" cstate="print"/>
          <a:srcRect/>
          <a:stretch>
            <a:fillRect/>
          </a:stretch>
        </p:blipFill>
        <p:spPr bwMode="auto">
          <a:xfrm>
            <a:off x="152400" y="152400"/>
            <a:ext cx="5410200" cy="4078040"/>
          </a:xfrm>
          <a:prstGeom prst="rect">
            <a:avLst/>
          </a:prstGeom>
          <a:noFill/>
        </p:spPr>
      </p:pic>
      <p:sp>
        <p:nvSpPr>
          <p:cNvPr id="5" name="Rectangle 4"/>
          <p:cNvSpPr/>
          <p:nvPr/>
        </p:nvSpPr>
        <p:spPr>
          <a:xfrm>
            <a:off x="4572000" y="5380672"/>
            <a:ext cx="4572000" cy="1477328"/>
          </a:xfrm>
          <a:prstGeom prst="rect">
            <a:avLst/>
          </a:prstGeom>
        </p:spPr>
        <p:txBody>
          <a:bodyPr>
            <a:spAutoFit/>
          </a:bodyPr>
          <a:lstStyle/>
          <a:p>
            <a:r>
              <a:rPr lang="en-US" dirty="0" smtClean="0"/>
              <a:t>Summary: Allen sued the Illinois Central Railroad and requested $300 in damages. The railroad retained Lincoln, who demurred to Allen's declaration. The court sustained the demurrer and dismissed the case.</a:t>
            </a:r>
            <a:endParaRPr lang="en-US" dirty="0"/>
          </a:p>
        </p:txBody>
      </p:sp>
      <p:sp>
        <p:nvSpPr>
          <p:cNvPr id="6" name="Rectangle 5"/>
          <p:cNvSpPr/>
          <p:nvPr/>
        </p:nvSpPr>
        <p:spPr>
          <a:xfrm>
            <a:off x="152400" y="4495800"/>
            <a:ext cx="4572000" cy="646331"/>
          </a:xfrm>
          <a:prstGeom prst="rect">
            <a:avLst/>
          </a:prstGeom>
        </p:spPr>
        <p:txBody>
          <a:bodyPr>
            <a:spAutoFit/>
          </a:bodyPr>
          <a:lstStyle/>
          <a:p>
            <a:r>
              <a:rPr lang="en-US" b="1" dirty="0" smtClean="0"/>
              <a:t>Created/Published</a:t>
            </a:r>
          </a:p>
          <a:p>
            <a:r>
              <a:rPr lang="en-US" dirty="0" smtClean="0"/>
              <a:t>Spring, 1859</a:t>
            </a:r>
            <a:endParaRPr lang="en-US" dirty="0"/>
          </a:p>
        </p:txBody>
      </p:sp>
      <p:sp>
        <p:nvSpPr>
          <p:cNvPr id="1029" name="Rectangle 5"/>
          <p:cNvSpPr>
            <a:spLocks noChangeArrowheads="1"/>
          </p:cNvSpPr>
          <p:nvPr/>
        </p:nvSpPr>
        <p:spPr bwMode="auto">
          <a:xfrm>
            <a:off x="0" y="6400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666666"/>
                </a:solidFill>
                <a:effectLst/>
                <a:latin typeface="Verdana" pitchFamily="34" charset="0"/>
                <a:ea typeface="Calibri" pitchFamily="34" charset="0"/>
                <a:cs typeface="Times New Roman" pitchFamily="18" charset="0"/>
              </a:rPr>
              <a:t>lprbscsm</a:t>
            </a:r>
            <a:r>
              <a:rPr kumimoji="0" lang="en-US" sz="900" b="0" i="0" u="none" strike="noStrike" cap="none" normalizeH="0" baseline="0" dirty="0" smtClean="0">
                <a:ln>
                  <a:noFill/>
                </a:ln>
                <a:solidFill>
                  <a:srgbClr val="666666"/>
                </a:solidFill>
                <a:effectLst/>
                <a:latin typeface="Verdana" pitchFamily="34" charset="0"/>
                <a:ea typeface="Calibri" pitchFamily="34" charset="0"/>
                <a:cs typeface="Times New Roman" pitchFamily="18" charset="0"/>
              </a:rPr>
              <a:t> scsm1495</a:t>
            </a:r>
            <a:br>
              <a:rPr kumimoji="0" lang="en-US" sz="900" b="0" i="0" u="none" strike="noStrike" cap="none" normalizeH="0" baseline="0" dirty="0" smtClean="0">
                <a:ln>
                  <a:noFill/>
                </a:ln>
                <a:solidFill>
                  <a:srgbClr val="666666"/>
                </a:solidFill>
                <a:effectLst/>
                <a:latin typeface="Verdana" pitchFamily="34" charset="0"/>
                <a:ea typeface="Calibri" pitchFamily="34" charset="0"/>
                <a:cs typeface="Times New Roman" pitchFamily="18" charset="0"/>
              </a:rPr>
            </a:br>
            <a:r>
              <a:rPr kumimoji="0" lang="en-US" sz="9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hlinkClick r:id="rId4"/>
              </a:rPr>
              <a:t>http://hdl.loc.gov/loc.rbc/lprbscsm.scsm1495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1 of 2, Pleas in Smith v. Gaines, [Law papers].">
            <a:hlinkClick r:id="rId2"/>
          </p:cNvPr>
          <p:cNvPicPr>
            <a:picLocks noChangeAspect="1" noChangeArrowheads="1"/>
          </p:cNvPicPr>
          <p:nvPr/>
        </p:nvPicPr>
        <p:blipFill>
          <a:blip r:embed="rId3" cstate="print"/>
          <a:srcRect/>
          <a:stretch>
            <a:fillRect/>
          </a:stretch>
        </p:blipFill>
        <p:spPr bwMode="auto">
          <a:xfrm>
            <a:off x="0" y="0"/>
            <a:ext cx="3441842" cy="5105400"/>
          </a:xfrm>
          <a:prstGeom prst="rect">
            <a:avLst/>
          </a:prstGeom>
          <a:noFill/>
        </p:spPr>
      </p:pic>
      <p:sp>
        <p:nvSpPr>
          <p:cNvPr id="22531" name="Rectangle 3"/>
          <p:cNvSpPr>
            <a:spLocks noChangeArrowheads="1"/>
          </p:cNvSpPr>
          <p:nvPr/>
        </p:nvSpPr>
        <p:spPr bwMode="auto">
          <a:xfrm>
            <a:off x="0" y="6400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666666"/>
                </a:solidFill>
                <a:effectLst/>
                <a:latin typeface="Verdana" pitchFamily="34" charset="0"/>
                <a:ea typeface="Calibri" pitchFamily="34" charset="0"/>
                <a:cs typeface="Times New Roman" pitchFamily="18" charset="0"/>
              </a:rPr>
              <a:t>lprbscsm</a:t>
            </a:r>
            <a:r>
              <a:rPr kumimoji="0" lang="en-US" sz="900" b="0" i="0" u="none" strike="noStrike" cap="none" normalizeH="0" baseline="0" dirty="0" smtClean="0">
                <a:ln>
                  <a:noFill/>
                </a:ln>
                <a:solidFill>
                  <a:srgbClr val="666666"/>
                </a:solidFill>
                <a:effectLst/>
                <a:latin typeface="Verdana" pitchFamily="34" charset="0"/>
                <a:ea typeface="Calibri" pitchFamily="34" charset="0"/>
                <a:cs typeface="Times New Roman" pitchFamily="18" charset="0"/>
              </a:rPr>
              <a:t> scsm1537</a:t>
            </a:r>
            <a:br>
              <a:rPr kumimoji="0" lang="en-US" sz="900" b="0" i="0" u="none" strike="noStrike" cap="none" normalizeH="0" baseline="0" dirty="0" smtClean="0">
                <a:ln>
                  <a:noFill/>
                </a:ln>
                <a:solidFill>
                  <a:srgbClr val="666666"/>
                </a:solidFill>
                <a:effectLst/>
                <a:latin typeface="Verdana" pitchFamily="34" charset="0"/>
                <a:ea typeface="Calibri" pitchFamily="34" charset="0"/>
                <a:cs typeface="Times New Roman" pitchFamily="18" charset="0"/>
              </a:rPr>
            </a:br>
            <a:r>
              <a:rPr kumimoji="0" lang="en-US" sz="9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hlinkClick r:id="rId4"/>
              </a:rPr>
              <a:t>http://hdl.loc.gov/loc.rbc/lprbscsm.scsm1537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4572000" y="4826675"/>
            <a:ext cx="4572000" cy="2031325"/>
          </a:xfrm>
          <a:prstGeom prst="rect">
            <a:avLst/>
          </a:prstGeom>
        </p:spPr>
        <p:txBody>
          <a:bodyPr>
            <a:spAutoFit/>
          </a:bodyPr>
          <a:lstStyle/>
          <a:p>
            <a:r>
              <a:rPr lang="en-US" dirty="0" smtClean="0"/>
              <a:t/>
            </a:r>
            <a:br>
              <a:rPr lang="en-US" dirty="0" smtClean="0"/>
            </a:br>
            <a:r>
              <a:rPr lang="en-US" dirty="0" smtClean="0"/>
              <a:t>Summary: Gaines claimed that Smith stole some of his corn. Smith retained Lincoln and sued Gaines in an action of trespass on the case for slander seeking $1,000 in damages. Gaines pleaded not guilty, but a jury found for Smith and awarded $100. </a:t>
            </a:r>
            <a:endParaRPr lang="en-US" dirty="0"/>
          </a:p>
        </p:txBody>
      </p:sp>
      <p:sp>
        <p:nvSpPr>
          <p:cNvPr id="5" name="Rectangle 4"/>
          <p:cNvSpPr/>
          <p:nvPr/>
        </p:nvSpPr>
        <p:spPr>
          <a:xfrm>
            <a:off x="0" y="5105400"/>
            <a:ext cx="4572000" cy="646331"/>
          </a:xfrm>
          <a:prstGeom prst="rect">
            <a:avLst/>
          </a:prstGeom>
        </p:spPr>
        <p:txBody>
          <a:bodyPr>
            <a:spAutoFit/>
          </a:bodyPr>
          <a:lstStyle/>
          <a:p>
            <a:r>
              <a:rPr lang="en-US" b="1" dirty="0" smtClean="0"/>
              <a:t>Created/Published</a:t>
            </a:r>
          </a:p>
          <a:p>
            <a:r>
              <a:rPr lang="en-US" dirty="0" smtClean="0"/>
              <a:t>September 18, 1852</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1225689"/>
            <a:ext cx="4572000" cy="5632311"/>
          </a:xfrm>
          <a:prstGeom prst="rect">
            <a:avLst/>
          </a:prstGeom>
        </p:spPr>
        <p:txBody>
          <a:bodyPr>
            <a:spAutoFit/>
          </a:bodyPr>
          <a:lstStyle/>
          <a:p>
            <a:r>
              <a:rPr lang="en-US" dirty="0" smtClean="0"/>
              <a:t>Summary: Hollingsworth asked Deborah </a:t>
            </a:r>
            <a:r>
              <a:rPr lang="en-US" dirty="0" err="1" smtClean="0"/>
              <a:t>Ater</a:t>
            </a:r>
            <a:r>
              <a:rPr lang="en-US" dirty="0" smtClean="0"/>
              <a:t> to care for his sick wife at his home while he was away. Jacob </a:t>
            </a:r>
            <a:r>
              <a:rPr lang="en-US" dirty="0" err="1" smtClean="0"/>
              <a:t>Ater</a:t>
            </a:r>
            <a:r>
              <a:rPr lang="en-US" dirty="0" smtClean="0"/>
              <a:t> insisted that Deborah </a:t>
            </a:r>
            <a:r>
              <a:rPr lang="en-US" dirty="0" err="1" smtClean="0"/>
              <a:t>Ater</a:t>
            </a:r>
            <a:r>
              <a:rPr lang="en-US" dirty="0" smtClean="0"/>
              <a:t> leave town with him, and when she refused, Jacob </a:t>
            </a:r>
            <a:r>
              <a:rPr lang="en-US" dirty="0" err="1" smtClean="0"/>
              <a:t>Ater</a:t>
            </a:r>
            <a:r>
              <a:rPr lang="en-US" dirty="0" smtClean="0"/>
              <a:t> assaulted her. Hollingsworth intervened, he and Jacob </a:t>
            </a:r>
            <a:r>
              <a:rPr lang="en-US" dirty="0" err="1" smtClean="0"/>
              <a:t>Ater</a:t>
            </a:r>
            <a:r>
              <a:rPr lang="en-US" dirty="0" smtClean="0"/>
              <a:t> began to fight, and Deborah </a:t>
            </a:r>
            <a:r>
              <a:rPr lang="en-US" dirty="0" err="1" smtClean="0"/>
              <a:t>Ater</a:t>
            </a:r>
            <a:r>
              <a:rPr lang="en-US" dirty="0" smtClean="0"/>
              <a:t> fled to another house. Hollingsworth again asked Deborah </a:t>
            </a:r>
            <a:r>
              <a:rPr lang="en-US" dirty="0" err="1" smtClean="0"/>
              <a:t>Ater</a:t>
            </a:r>
            <a:r>
              <a:rPr lang="en-US" dirty="0" smtClean="0"/>
              <a:t> to care for his wife, and as they were returning to Hollingsworth's house, Jacob </a:t>
            </a:r>
            <a:r>
              <a:rPr lang="en-US" dirty="0" err="1" smtClean="0"/>
              <a:t>Ater</a:t>
            </a:r>
            <a:r>
              <a:rPr lang="en-US" dirty="0" smtClean="0"/>
              <a:t> approached them "in a menacing attitude." Hollingsworth aimed a pistol at </a:t>
            </a:r>
            <a:r>
              <a:rPr lang="en-US" dirty="0" err="1" smtClean="0"/>
              <a:t>Ater</a:t>
            </a:r>
            <a:r>
              <a:rPr lang="en-US" dirty="0" smtClean="0"/>
              <a:t> and pulled the trigger, but the pistol did not fire. The state's attorney indicted Hollingsworth for assault with intent to commit bodily injury, and Hollingsworth retained Lincoln. The parties reached an agreement in which the state's attorney would cease prosecution and Hollingsworth would pay all costs, and the court dismissed the case</a:t>
            </a:r>
            <a:endParaRPr lang="en-US" dirty="0"/>
          </a:p>
        </p:txBody>
      </p:sp>
      <p:pic>
        <p:nvPicPr>
          <p:cNvPr id="23554" name="Picture 2" descr="Image 1 of 2, Order in People v. Hollingsworth, [Law papers].">
            <a:hlinkClick r:id="rId2"/>
          </p:cNvPr>
          <p:cNvPicPr>
            <a:picLocks noChangeAspect="1" noChangeArrowheads="1"/>
          </p:cNvPicPr>
          <p:nvPr/>
        </p:nvPicPr>
        <p:blipFill>
          <a:blip r:embed="rId3" cstate="print"/>
          <a:srcRect/>
          <a:stretch>
            <a:fillRect/>
          </a:stretch>
        </p:blipFill>
        <p:spPr bwMode="auto">
          <a:xfrm>
            <a:off x="0" y="0"/>
            <a:ext cx="3973068" cy="3352800"/>
          </a:xfrm>
          <a:prstGeom prst="rect">
            <a:avLst/>
          </a:prstGeom>
          <a:noFill/>
        </p:spPr>
      </p:pic>
      <p:sp>
        <p:nvSpPr>
          <p:cNvPr id="23555" name="Rectangle 3"/>
          <p:cNvSpPr>
            <a:spLocks noChangeArrowheads="1"/>
          </p:cNvSpPr>
          <p:nvPr/>
        </p:nvSpPr>
        <p:spPr bwMode="auto">
          <a:xfrm>
            <a:off x="0" y="6400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666666"/>
                </a:solidFill>
                <a:effectLst/>
                <a:latin typeface="Verdana" pitchFamily="34" charset="0"/>
                <a:ea typeface="Calibri" pitchFamily="34" charset="0"/>
                <a:cs typeface="Times New Roman" pitchFamily="18" charset="0"/>
              </a:rPr>
              <a:t>lprbscsm</a:t>
            </a:r>
            <a:r>
              <a:rPr kumimoji="0" lang="en-US" sz="900" b="0" i="0" u="none" strike="noStrike" cap="none" normalizeH="0" baseline="0" dirty="0" smtClean="0">
                <a:ln>
                  <a:noFill/>
                </a:ln>
                <a:solidFill>
                  <a:srgbClr val="666666"/>
                </a:solidFill>
                <a:effectLst/>
                <a:latin typeface="Verdana" pitchFamily="34" charset="0"/>
                <a:ea typeface="Calibri" pitchFamily="34" charset="0"/>
                <a:cs typeface="Times New Roman" pitchFamily="18" charset="0"/>
              </a:rPr>
              <a:t> scsm1540</a:t>
            </a:r>
            <a:br>
              <a:rPr kumimoji="0" lang="en-US" sz="900" b="0" i="0" u="none" strike="noStrike" cap="none" normalizeH="0" baseline="0" dirty="0" smtClean="0">
                <a:ln>
                  <a:noFill/>
                </a:ln>
                <a:solidFill>
                  <a:srgbClr val="666666"/>
                </a:solidFill>
                <a:effectLst/>
                <a:latin typeface="Verdana" pitchFamily="34" charset="0"/>
                <a:ea typeface="Calibri" pitchFamily="34" charset="0"/>
                <a:cs typeface="Times New Roman" pitchFamily="18" charset="0"/>
              </a:rPr>
            </a:br>
            <a:r>
              <a:rPr kumimoji="0" lang="en-US" sz="9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hlinkClick r:id="rId4"/>
              </a:rPr>
              <a:t>http://hdl.loc.gov/loc.rbc/lprbscsm.scsm1540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0" y="3352800"/>
            <a:ext cx="4572000" cy="646331"/>
          </a:xfrm>
          <a:prstGeom prst="rect">
            <a:avLst/>
          </a:prstGeom>
        </p:spPr>
        <p:txBody>
          <a:bodyPr>
            <a:spAutoFit/>
          </a:bodyPr>
          <a:lstStyle/>
          <a:p>
            <a:r>
              <a:rPr lang="en-US" b="1" dirty="0" smtClean="0"/>
              <a:t>Created/Published</a:t>
            </a:r>
          </a:p>
          <a:p>
            <a:r>
              <a:rPr lang="en-US" dirty="0" smtClean="0"/>
              <a:t>October, 1852</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28600" y="85770"/>
            <a:ext cx="54102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666666"/>
                </a:solidFill>
                <a:effectLst/>
                <a:latin typeface="Verdana" pitchFamily="34" charset="0"/>
                <a:ea typeface="Calibri" pitchFamily="34" charset="0"/>
                <a:cs typeface="Times New Roman" pitchFamily="18" charset="0"/>
              </a:rPr>
              <a:t>lprbscsm</a:t>
            </a:r>
            <a:r>
              <a:rPr kumimoji="0" lang="en-US" sz="2000" b="0" i="0" u="none" strike="noStrike" cap="none" normalizeH="0" baseline="0" dirty="0" smtClean="0">
                <a:ln>
                  <a:noFill/>
                </a:ln>
                <a:solidFill>
                  <a:srgbClr val="666666"/>
                </a:solidFill>
                <a:effectLst/>
                <a:latin typeface="Verdana" pitchFamily="34" charset="0"/>
                <a:ea typeface="Calibri" pitchFamily="34" charset="0"/>
                <a:cs typeface="Times New Roman" pitchFamily="18" charset="0"/>
              </a:rPr>
              <a:t> scsm1537</a:t>
            </a:r>
            <a:br>
              <a:rPr kumimoji="0" lang="en-US" sz="2000" b="0" i="0" u="none" strike="noStrike" cap="none" normalizeH="0" baseline="0" dirty="0" smtClean="0">
                <a:ln>
                  <a:noFill/>
                </a:ln>
                <a:solidFill>
                  <a:srgbClr val="666666"/>
                </a:solidFill>
                <a:effectLst/>
                <a:latin typeface="Verdana" pitchFamily="34" charset="0"/>
                <a:ea typeface="Calibri" pitchFamily="34" charset="0"/>
                <a:cs typeface="Times New Roman" pitchFamily="18" charset="0"/>
              </a:rPr>
            </a:br>
            <a:r>
              <a:rPr kumimoji="0" lang="en-US"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hlinkClick r:id="rId2"/>
              </a:rPr>
              <a:t>http://hdl.loc.gov/loc.rbc/lprbscsm.scsm1537</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666666"/>
                </a:solidFill>
                <a:effectLst/>
                <a:latin typeface="Verdana" pitchFamily="34" charset="0"/>
                <a:ea typeface="Calibri" pitchFamily="34" charset="0"/>
                <a:cs typeface="Times New Roman" pitchFamily="18" charset="0"/>
              </a:rPr>
              <a:t>lprbscsm</a:t>
            </a:r>
            <a:r>
              <a:rPr kumimoji="0" lang="en-US" sz="2000" b="0" i="0" u="none" strike="noStrike" cap="none" normalizeH="0" baseline="0" dirty="0" smtClean="0">
                <a:ln>
                  <a:noFill/>
                </a:ln>
                <a:solidFill>
                  <a:srgbClr val="666666"/>
                </a:solidFill>
                <a:effectLst/>
                <a:latin typeface="Verdana" pitchFamily="34" charset="0"/>
                <a:ea typeface="Calibri" pitchFamily="34" charset="0"/>
                <a:cs typeface="Times New Roman" pitchFamily="18" charset="0"/>
              </a:rPr>
              <a:t> scsm1495</a:t>
            </a:r>
            <a:br>
              <a:rPr kumimoji="0" lang="en-US" sz="2000" b="0" i="0" u="none" strike="noStrike" cap="none" normalizeH="0" baseline="0" dirty="0" smtClean="0">
                <a:ln>
                  <a:noFill/>
                </a:ln>
                <a:solidFill>
                  <a:srgbClr val="666666"/>
                </a:solidFill>
                <a:effectLst/>
                <a:latin typeface="Verdana" pitchFamily="34" charset="0"/>
                <a:ea typeface="Calibri" pitchFamily="34" charset="0"/>
                <a:cs typeface="Times New Roman" pitchFamily="18" charset="0"/>
              </a:rPr>
            </a:br>
            <a:r>
              <a:rPr kumimoji="0" lang="en-US"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hlinkClick r:id="rId3"/>
              </a:rPr>
              <a:t>http://hdl.loc.gov/loc.rbc/lprbscsm.scsm1495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666666"/>
                </a:solidFill>
                <a:effectLst/>
                <a:latin typeface="Verdana" pitchFamily="34" charset="0"/>
                <a:ea typeface="Calibri" pitchFamily="34" charset="0"/>
                <a:cs typeface="Times New Roman" pitchFamily="18" charset="0"/>
              </a:rPr>
              <a:t>lprbscsm</a:t>
            </a:r>
            <a:r>
              <a:rPr kumimoji="0" lang="en-US" sz="2000" b="0" i="0" u="none" strike="noStrike" cap="none" normalizeH="0" baseline="0" dirty="0" smtClean="0">
                <a:ln>
                  <a:noFill/>
                </a:ln>
                <a:solidFill>
                  <a:srgbClr val="666666"/>
                </a:solidFill>
                <a:effectLst/>
                <a:latin typeface="Verdana" pitchFamily="34" charset="0"/>
                <a:ea typeface="Calibri" pitchFamily="34" charset="0"/>
                <a:cs typeface="Times New Roman" pitchFamily="18" charset="0"/>
              </a:rPr>
              <a:t> scsm1475</a:t>
            </a:r>
            <a:br>
              <a:rPr kumimoji="0" lang="en-US" sz="2000" b="0" i="0" u="none" strike="noStrike" cap="none" normalizeH="0" baseline="0" dirty="0" smtClean="0">
                <a:ln>
                  <a:noFill/>
                </a:ln>
                <a:solidFill>
                  <a:srgbClr val="666666"/>
                </a:solidFill>
                <a:effectLst/>
                <a:latin typeface="Verdana" pitchFamily="34" charset="0"/>
                <a:ea typeface="Calibri" pitchFamily="34" charset="0"/>
                <a:cs typeface="Times New Roman" pitchFamily="18" charset="0"/>
              </a:rPr>
            </a:br>
            <a:r>
              <a:rPr kumimoji="0" lang="en-US"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hlinkClick r:id="rId4"/>
              </a:rPr>
              <a:t>http://hdl.loc.gov/loc.rbc/lprbscsm.scsm1475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666666"/>
                </a:solidFill>
                <a:effectLst/>
                <a:latin typeface="Verdana" pitchFamily="34" charset="0"/>
                <a:ea typeface="Calibri" pitchFamily="34" charset="0"/>
                <a:cs typeface="Times New Roman" pitchFamily="18" charset="0"/>
              </a:rPr>
              <a:t>lprbscsm</a:t>
            </a:r>
            <a:r>
              <a:rPr kumimoji="0" lang="en-US" sz="2000" b="0" i="0" u="none" strike="noStrike" cap="none" normalizeH="0" baseline="0" dirty="0" smtClean="0">
                <a:ln>
                  <a:noFill/>
                </a:ln>
                <a:solidFill>
                  <a:srgbClr val="666666"/>
                </a:solidFill>
                <a:effectLst/>
                <a:latin typeface="Verdana" pitchFamily="34" charset="0"/>
                <a:ea typeface="Calibri" pitchFamily="34" charset="0"/>
                <a:cs typeface="Times New Roman" pitchFamily="18" charset="0"/>
              </a:rPr>
              <a:t> scsm1581</a:t>
            </a:r>
            <a:br>
              <a:rPr kumimoji="0" lang="en-US" sz="2000" b="0" i="0" u="none" strike="noStrike" cap="none" normalizeH="0" baseline="0" dirty="0" smtClean="0">
                <a:ln>
                  <a:noFill/>
                </a:ln>
                <a:solidFill>
                  <a:srgbClr val="666666"/>
                </a:solidFill>
                <a:effectLst/>
                <a:latin typeface="Verdana" pitchFamily="34" charset="0"/>
                <a:ea typeface="Calibri" pitchFamily="34" charset="0"/>
                <a:cs typeface="Times New Roman" pitchFamily="18" charset="0"/>
              </a:rPr>
            </a:br>
            <a:r>
              <a:rPr kumimoji="0" lang="en-US"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hlinkClick r:id="rId5"/>
              </a:rPr>
              <a:t>http://hdl.loc.gov/loc.rbc/lprbscsm.scsm1581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666666"/>
                </a:solidFill>
                <a:effectLst/>
                <a:latin typeface="Verdana" pitchFamily="34" charset="0"/>
                <a:ea typeface="Calibri" pitchFamily="34" charset="0"/>
                <a:cs typeface="Times New Roman" pitchFamily="18" charset="0"/>
              </a:rPr>
              <a:t>lprbscsm</a:t>
            </a:r>
            <a:r>
              <a:rPr kumimoji="0" lang="en-US" sz="2000" b="0" i="0" u="none" strike="noStrike" cap="none" normalizeH="0" baseline="0" dirty="0" smtClean="0">
                <a:ln>
                  <a:noFill/>
                </a:ln>
                <a:solidFill>
                  <a:srgbClr val="666666"/>
                </a:solidFill>
                <a:effectLst/>
                <a:latin typeface="Verdana" pitchFamily="34" charset="0"/>
                <a:ea typeface="Calibri" pitchFamily="34" charset="0"/>
                <a:cs typeface="Times New Roman" pitchFamily="18" charset="0"/>
              </a:rPr>
              <a:t> scsm1540</a:t>
            </a:r>
            <a:br>
              <a:rPr kumimoji="0" lang="en-US" sz="2000" b="0" i="0" u="none" strike="noStrike" cap="none" normalizeH="0" baseline="0" dirty="0" smtClean="0">
                <a:ln>
                  <a:noFill/>
                </a:ln>
                <a:solidFill>
                  <a:srgbClr val="666666"/>
                </a:solidFill>
                <a:effectLst/>
                <a:latin typeface="Verdana" pitchFamily="34" charset="0"/>
                <a:ea typeface="Calibri" pitchFamily="34" charset="0"/>
                <a:cs typeface="Times New Roman" pitchFamily="18" charset="0"/>
              </a:rPr>
            </a:br>
            <a:r>
              <a:rPr kumimoji="0" lang="en-US"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hlinkClick r:id="rId6"/>
              </a:rPr>
              <a:t>http://hdl.loc.gov/loc.rbc/lprbscsm.scsm1540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666666"/>
                </a:solidFill>
                <a:effectLst/>
                <a:latin typeface="Verdana" pitchFamily="34" charset="0"/>
                <a:ea typeface="Calibri" pitchFamily="34" charset="0"/>
                <a:cs typeface="Times New Roman" pitchFamily="18" charset="0"/>
              </a:rPr>
              <a:t>lprbscsm</a:t>
            </a:r>
            <a:r>
              <a:rPr kumimoji="0" lang="en-US" sz="2000" b="0" i="0" u="none" strike="noStrike" cap="none" normalizeH="0" baseline="0" dirty="0" smtClean="0">
                <a:ln>
                  <a:noFill/>
                </a:ln>
                <a:solidFill>
                  <a:srgbClr val="666666"/>
                </a:solidFill>
                <a:effectLst/>
                <a:latin typeface="Verdana" pitchFamily="34" charset="0"/>
                <a:ea typeface="Calibri" pitchFamily="34" charset="0"/>
                <a:cs typeface="Times New Roman" pitchFamily="18" charset="0"/>
              </a:rPr>
              <a:t> scsm1571</a:t>
            </a:r>
            <a:br>
              <a:rPr kumimoji="0" lang="en-US" sz="2000" b="0" i="0" u="none" strike="noStrike" cap="none" normalizeH="0" baseline="0" dirty="0" smtClean="0">
                <a:ln>
                  <a:noFill/>
                </a:ln>
                <a:solidFill>
                  <a:srgbClr val="666666"/>
                </a:solidFill>
                <a:effectLst/>
                <a:latin typeface="Verdana" pitchFamily="34" charset="0"/>
                <a:ea typeface="Calibri" pitchFamily="34" charset="0"/>
                <a:cs typeface="Times New Roman" pitchFamily="18" charset="0"/>
              </a:rPr>
            </a:br>
            <a:r>
              <a:rPr kumimoji="0" lang="en-US"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hlinkClick r:id="rId7"/>
              </a:rPr>
              <a:t>http://hdl.loc.gov/loc.rbc/lprbscsm.scsm1571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(digital file from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b&amp;w</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film copy neg.)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cph</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3a18603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8"/>
              </a:rPr>
              <a:t>http://hdl.loc.gov/loc.pnp/cph.3a18603</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9444" t="15111" r="21111" b="25333"/>
          <a:stretch>
            <a:fillRect/>
          </a:stretch>
        </p:blipFill>
        <p:spPr bwMode="auto">
          <a:xfrm>
            <a:off x="457200" y="685800"/>
            <a:ext cx="8153400" cy="5105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nhack" descr="The Posey Building of Shawneetown, Illinois, in which Abraham Lincoln and Robert Ingersoll had law offices"/>
          <p:cNvPicPr/>
          <p:nvPr/>
        </p:nvPicPr>
        <p:blipFill>
          <a:blip r:embed="rId2" cstate="print"/>
          <a:srcRect/>
          <a:stretch>
            <a:fillRect/>
          </a:stretch>
        </p:blipFill>
        <p:spPr bwMode="auto">
          <a:xfrm>
            <a:off x="228600" y="228600"/>
            <a:ext cx="4807333" cy="3485316"/>
          </a:xfrm>
          <a:prstGeom prst="rect">
            <a:avLst/>
          </a:prstGeom>
          <a:noFill/>
          <a:ln w="9525">
            <a:noFill/>
            <a:miter lim="800000"/>
            <a:headEnd/>
            <a:tailEnd/>
          </a:ln>
        </p:spPr>
      </p:pic>
      <p:sp>
        <p:nvSpPr>
          <p:cNvPr id="7" name="Rectangle 6"/>
          <p:cNvSpPr/>
          <p:nvPr/>
        </p:nvSpPr>
        <p:spPr>
          <a:xfrm>
            <a:off x="4800600" y="3718679"/>
            <a:ext cx="4343400" cy="3139321"/>
          </a:xfrm>
          <a:prstGeom prst="rect">
            <a:avLst/>
          </a:prstGeom>
        </p:spPr>
        <p:txBody>
          <a:bodyPr wrap="square">
            <a:spAutoFit/>
          </a:bodyPr>
          <a:lstStyle/>
          <a:p>
            <a:r>
              <a:rPr lang="en-US" dirty="0"/>
              <a:t>Bookmark This Record: </a:t>
            </a:r>
            <a:br>
              <a:rPr lang="en-US" dirty="0"/>
            </a:br>
            <a:r>
              <a:rPr lang="en-US" u="sng" dirty="0">
                <a:hlinkClick r:id="rId3"/>
              </a:rPr>
              <a:t>http://www.loc.gov/pictures/item/fsa1998022486/PP/</a:t>
            </a:r>
            <a:endParaRPr lang="en-US" dirty="0"/>
          </a:p>
          <a:p>
            <a:r>
              <a:rPr lang="en-US" dirty="0"/>
              <a:t>Title: The Posey Building of </a:t>
            </a:r>
            <a:r>
              <a:rPr lang="en-US" dirty="0" err="1"/>
              <a:t>Shawneetown</a:t>
            </a:r>
            <a:r>
              <a:rPr lang="en-US" dirty="0"/>
              <a:t>, Illinois, in which Abraham Lincoln and Robert Ingersoll had law offices</a:t>
            </a:r>
          </a:p>
          <a:p>
            <a:pPr lvl="0"/>
            <a:r>
              <a:rPr lang="en-US" dirty="0"/>
              <a:t>Creator(s): </a:t>
            </a:r>
            <a:r>
              <a:rPr lang="en-US" u="sng" dirty="0">
                <a:hlinkClick r:id="rId4"/>
              </a:rPr>
              <a:t>Lee, Russell, 1903-1986</a:t>
            </a:r>
            <a:r>
              <a:rPr lang="en-US" dirty="0"/>
              <a:t>, photographer </a:t>
            </a:r>
          </a:p>
          <a:p>
            <a:pPr lvl="0"/>
            <a:r>
              <a:rPr lang="en-US" dirty="0"/>
              <a:t>Date Created/Published: 1937 Apr.</a:t>
            </a:r>
          </a:p>
          <a:p>
            <a:pPr lvl="0"/>
            <a:r>
              <a:rPr lang="en-US" dirty="0"/>
              <a:t>Medium: 1 negative : safety ; 5 x 7 inches or smaller.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nhack" descr="An old grocery building and the Posey Building where Abraham Lincoln and Robert Ingersoll had law offices. Shawneetown, Illinois"/>
          <p:cNvPicPr/>
          <p:nvPr/>
        </p:nvPicPr>
        <p:blipFill>
          <a:blip r:embed="rId2" cstate="print"/>
          <a:srcRect/>
          <a:stretch>
            <a:fillRect/>
          </a:stretch>
        </p:blipFill>
        <p:spPr bwMode="auto">
          <a:xfrm>
            <a:off x="0" y="0"/>
            <a:ext cx="4754618" cy="3614737"/>
          </a:xfrm>
          <a:prstGeom prst="rect">
            <a:avLst/>
          </a:prstGeom>
          <a:noFill/>
          <a:ln w="9525">
            <a:noFill/>
            <a:miter lim="800000"/>
            <a:headEnd/>
            <a:tailEnd/>
          </a:ln>
        </p:spPr>
      </p:pic>
      <p:sp>
        <p:nvSpPr>
          <p:cNvPr id="3" name="Rectangle 2"/>
          <p:cNvSpPr/>
          <p:nvPr/>
        </p:nvSpPr>
        <p:spPr>
          <a:xfrm>
            <a:off x="3886200" y="4343400"/>
            <a:ext cx="4572000" cy="2308324"/>
          </a:xfrm>
          <a:prstGeom prst="rect">
            <a:avLst/>
          </a:prstGeom>
        </p:spPr>
        <p:txBody>
          <a:bodyPr>
            <a:spAutoFit/>
          </a:bodyPr>
          <a:lstStyle/>
          <a:p>
            <a:pPr lvl="0"/>
            <a:r>
              <a:rPr lang="en-US" dirty="0"/>
              <a:t>Title: An old grocery building and the Posey Building where Abraham Lincoln and Robert Ingersoll had law offices. </a:t>
            </a:r>
            <a:r>
              <a:rPr lang="en-US" dirty="0" err="1"/>
              <a:t>Shawneetown</a:t>
            </a:r>
            <a:r>
              <a:rPr lang="en-US" dirty="0"/>
              <a:t>, Illinois </a:t>
            </a:r>
          </a:p>
          <a:p>
            <a:pPr lvl="0"/>
            <a:r>
              <a:rPr lang="en-US" dirty="0"/>
              <a:t>Creator(s): </a:t>
            </a:r>
            <a:r>
              <a:rPr lang="en-US" u="sng" dirty="0">
                <a:hlinkClick r:id="rId3"/>
              </a:rPr>
              <a:t>Lee, Russell, 1903-1986</a:t>
            </a:r>
            <a:r>
              <a:rPr lang="en-US" dirty="0"/>
              <a:t>, photographer </a:t>
            </a:r>
          </a:p>
          <a:p>
            <a:pPr lvl="0"/>
            <a:r>
              <a:rPr lang="en-US" dirty="0"/>
              <a:t>Date Created/Published: 1937 Apr.</a:t>
            </a:r>
          </a:p>
          <a:p>
            <a:pPr lvl="0"/>
            <a:r>
              <a:rPr lang="en-US" dirty="0"/>
              <a:t>Medium: 1 negative : safety ; 5 x 7 inches or smaller.</a:t>
            </a:r>
          </a:p>
        </p:txBody>
      </p:sp>
      <p:sp>
        <p:nvSpPr>
          <p:cNvPr id="4" name="Rectangle 3"/>
          <p:cNvSpPr/>
          <p:nvPr/>
        </p:nvSpPr>
        <p:spPr>
          <a:xfrm>
            <a:off x="0" y="5791200"/>
            <a:ext cx="3886200" cy="1200329"/>
          </a:xfrm>
          <a:prstGeom prst="rect">
            <a:avLst/>
          </a:prstGeom>
        </p:spPr>
        <p:txBody>
          <a:bodyPr wrap="square">
            <a:spAutoFit/>
          </a:bodyPr>
          <a:lstStyle/>
          <a:p>
            <a:r>
              <a:rPr lang="en-US" dirty="0" smtClean="0"/>
              <a:t>Bookmark This Record: </a:t>
            </a:r>
            <a:br>
              <a:rPr lang="en-US" dirty="0" smtClean="0"/>
            </a:br>
            <a:r>
              <a:rPr lang="en-US" dirty="0" smtClean="0">
                <a:hlinkClick r:id="rId4"/>
              </a:rPr>
              <a:t>http://www.loc.gov/pictures/item/fsa1998022487/PP/</a:t>
            </a: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nhack" descr="The Coles County Court House in Charleston, Ills., in which Lincoln often practiced law and before which he made a short speech in the evening after his fourth joint debate with Douglas, Sept. 18, 1858"/>
          <p:cNvPicPr/>
          <p:nvPr/>
        </p:nvPicPr>
        <p:blipFill>
          <a:blip r:embed="rId2" cstate="print"/>
          <a:srcRect/>
          <a:stretch>
            <a:fillRect/>
          </a:stretch>
        </p:blipFill>
        <p:spPr bwMode="auto">
          <a:xfrm>
            <a:off x="152400" y="228600"/>
            <a:ext cx="4867275" cy="3937650"/>
          </a:xfrm>
          <a:prstGeom prst="rect">
            <a:avLst/>
          </a:prstGeom>
          <a:noFill/>
          <a:ln w="9525">
            <a:noFill/>
            <a:miter lim="800000"/>
            <a:headEnd/>
            <a:tailEnd/>
          </a:ln>
        </p:spPr>
      </p:pic>
      <p:sp>
        <p:nvSpPr>
          <p:cNvPr id="15362" name="Rectangle 2"/>
          <p:cNvSpPr>
            <a:spLocks noChangeArrowheads="1"/>
          </p:cNvSpPr>
          <p:nvPr/>
        </p:nvSpPr>
        <p:spPr bwMode="auto">
          <a:xfrm>
            <a:off x="0" y="5087034"/>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4953000" y="3718679"/>
            <a:ext cx="4191000" cy="3139321"/>
          </a:xfrm>
          <a:prstGeom prst="rect">
            <a:avLst/>
          </a:prstGeom>
        </p:spPr>
        <p:txBody>
          <a:bodyPr wrap="square">
            <a:spAutoFit/>
          </a:bodyPr>
          <a:lstStyle/>
          <a:p>
            <a:r>
              <a:rPr lang="en-US" dirty="0" smtClean="0"/>
              <a:t>The Coles County Court House in Charleston, Ills., in which Lincoln often practiced law and before which he made a short speech in the evening after his fourth joint debate with Douglas, Sept. 18, 1858</a:t>
            </a:r>
            <a:br>
              <a:rPr lang="en-US" dirty="0" smtClean="0"/>
            </a:br>
            <a:r>
              <a:rPr lang="en-US" dirty="0" smtClean="0"/>
              <a:t>[between 1860 and 1898?] | 1 photographic print</a:t>
            </a:r>
            <a:br>
              <a:rPr lang="en-US" dirty="0" smtClean="0"/>
            </a:br>
            <a:r>
              <a:rPr lang="en-US" dirty="0" smtClean="0"/>
              <a:t>Unprocessed in PR 13 CN 1972:140 [item] [P&amp;P] | LC-DIG-ppmsca-19197 (digital file from original)</a:t>
            </a:r>
            <a:endParaRPr lang="en-US" dirty="0"/>
          </a:p>
        </p:txBody>
      </p:sp>
      <p:sp>
        <p:nvSpPr>
          <p:cNvPr id="6" name="Rectangle 5"/>
          <p:cNvSpPr/>
          <p:nvPr/>
        </p:nvSpPr>
        <p:spPr>
          <a:xfrm>
            <a:off x="0" y="5934670"/>
            <a:ext cx="4572000" cy="1200329"/>
          </a:xfrm>
          <a:prstGeom prst="rect">
            <a:avLst/>
          </a:prstGeom>
        </p:spPr>
        <p:txBody>
          <a:bodyPr>
            <a:spAutoFit/>
          </a:bodyPr>
          <a:lstStyle/>
          <a:p>
            <a:r>
              <a:rPr lang="en-US" dirty="0" smtClean="0"/>
              <a:t>Bookmark This Record: </a:t>
            </a:r>
            <a:br>
              <a:rPr lang="en-US" dirty="0" smtClean="0"/>
            </a:br>
            <a:r>
              <a:rPr lang="en-US" dirty="0" smtClean="0"/>
              <a:t>http://</a:t>
            </a:r>
            <a:r>
              <a:rPr lang="en-US" smtClean="0"/>
              <a:t>www.loc.gov/pictures/item/2008680974/</a:t>
            </a:r>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0200" y="394692"/>
            <a:ext cx="3733800" cy="6186309"/>
          </a:xfrm>
          <a:prstGeom prst="rect">
            <a:avLst/>
          </a:prstGeom>
        </p:spPr>
        <p:txBody>
          <a:bodyPr wrap="square">
            <a:spAutoFit/>
          </a:bodyPr>
          <a:lstStyle/>
          <a:p>
            <a:r>
              <a:rPr lang="en-US" dirty="0" smtClean="0"/>
              <a:t>Title: [Abraham Lincoln, law, half-length portrait, facing right] </a:t>
            </a:r>
          </a:p>
          <a:p>
            <a:r>
              <a:rPr lang="en-US" dirty="0" smtClean="0"/>
              <a:t>Creator(s): </a:t>
            </a:r>
            <a:r>
              <a:rPr lang="en-US" dirty="0" err="1" smtClean="0">
                <a:hlinkClick r:id="rId2"/>
              </a:rPr>
              <a:t>Hesler</a:t>
            </a:r>
            <a:r>
              <a:rPr lang="en-US" dirty="0" smtClean="0">
                <a:hlinkClick r:id="rId2"/>
              </a:rPr>
              <a:t>, Alexander, 1823-1895</a:t>
            </a:r>
            <a:r>
              <a:rPr lang="en-US" dirty="0" smtClean="0"/>
              <a:t>, photographer </a:t>
            </a:r>
          </a:p>
          <a:p>
            <a:r>
              <a:rPr lang="en-US" dirty="0" smtClean="0"/>
              <a:t>Date Created/Published: [ca. 1894, from a photo taken in 1860]</a:t>
            </a:r>
          </a:p>
          <a:p>
            <a:r>
              <a:rPr lang="en-US" dirty="0" smtClean="0"/>
              <a:t>Medium: 1 photographic print on cabinet card mount : albumen silver.</a:t>
            </a:r>
          </a:p>
          <a:p>
            <a:r>
              <a:rPr lang="en-US" dirty="0" smtClean="0"/>
              <a:t>Summary: Photo of Lincoln made from a negative taken in Springfield, Illinois, by Alexander </a:t>
            </a:r>
            <a:r>
              <a:rPr lang="en-US" dirty="0" err="1" smtClean="0"/>
              <a:t>Hesler</a:t>
            </a:r>
            <a:r>
              <a:rPr lang="en-US" dirty="0" smtClean="0"/>
              <a:t> on June 3, 1860. One of several poses from that day. "Wrote Lincoln's law partner, William H. Herndon, 'There is the peculiar curve of the lower lip, the lone mole on the right cheek, and a pose of the head so essentially </a:t>
            </a:r>
            <a:r>
              <a:rPr lang="en-US" dirty="0" err="1" smtClean="0"/>
              <a:t>Lincolnian</a:t>
            </a:r>
            <a:r>
              <a:rPr lang="en-US" dirty="0" smtClean="0"/>
              <a:t>; no other artist has ever caught it.'" (Source: </a:t>
            </a:r>
            <a:r>
              <a:rPr lang="en-US" dirty="0" err="1" smtClean="0"/>
              <a:t>Ostendorf</a:t>
            </a:r>
            <a:r>
              <a:rPr lang="en-US" dirty="0" smtClean="0"/>
              <a:t>, p. 46) George B. Ayres bought </a:t>
            </a:r>
            <a:r>
              <a:rPr lang="en-US" dirty="0" err="1" smtClean="0"/>
              <a:t>Hesler's</a:t>
            </a:r>
            <a:r>
              <a:rPr lang="en-US" dirty="0" smtClean="0"/>
              <a:t> studio and later made prints from the Lincoln negatives.</a:t>
            </a:r>
            <a:endParaRPr lang="en-US" dirty="0"/>
          </a:p>
        </p:txBody>
      </p:sp>
      <p:pic>
        <p:nvPicPr>
          <p:cNvPr id="18434" name="Picture 2" descr="[Abraham Lincoln, presidential candidate, half-length portrait, facing right]"/>
          <p:cNvPicPr>
            <a:picLocks noChangeAspect="1" noChangeArrowheads="1"/>
          </p:cNvPicPr>
          <p:nvPr/>
        </p:nvPicPr>
        <p:blipFill>
          <a:blip r:embed="rId3" cstate="print"/>
          <a:srcRect/>
          <a:stretch>
            <a:fillRect/>
          </a:stretch>
        </p:blipFill>
        <p:spPr bwMode="auto">
          <a:xfrm>
            <a:off x="0" y="0"/>
            <a:ext cx="3429000" cy="5163671"/>
          </a:xfrm>
          <a:prstGeom prst="rect">
            <a:avLst/>
          </a:prstGeom>
          <a:noFill/>
        </p:spPr>
      </p:pic>
      <p:sp>
        <p:nvSpPr>
          <p:cNvPr id="4" name="Rectangle 3"/>
          <p:cNvSpPr/>
          <p:nvPr/>
        </p:nvSpPr>
        <p:spPr>
          <a:xfrm>
            <a:off x="0" y="5934670"/>
            <a:ext cx="4572000" cy="1200329"/>
          </a:xfrm>
          <a:prstGeom prst="rect">
            <a:avLst/>
          </a:prstGeom>
        </p:spPr>
        <p:txBody>
          <a:bodyPr>
            <a:spAutoFit/>
          </a:bodyPr>
          <a:lstStyle/>
          <a:p>
            <a:r>
              <a:rPr lang="en-US" dirty="0" smtClean="0"/>
              <a:t>Bookmark This Record: </a:t>
            </a:r>
            <a:br>
              <a:rPr lang="en-US" dirty="0" smtClean="0"/>
            </a:br>
            <a:r>
              <a:rPr lang="en-US" dirty="0" smtClean="0">
                <a:hlinkClick r:id="rId4"/>
              </a:rPr>
              <a:t>http://www.loc.gov/pictures/item/2010645957/</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0" y="2610683"/>
            <a:ext cx="4267200" cy="4247317"/>
          </a:xfrm>
          <a:prstGeom prst="rect">
            <a:avLst/>
          </a:prstGeom>
        </p:spPr>
        <p:txBody>
          <a:bodyPr wrap="square">
            <a:spAutoFit/>
          </a:bodyPr>
          <a:lstStyle/>
          <a:p>
            <a:r>
              <a:rPr lang="en-US" dirty="0" smtClean="0"/>
              <a:t>Title: [Abraham Lincoln, Congressman-elect from Illinois. Three-quarter length portrait, seated, facing front] </a:t>
            </a:r>
          </a:p>
          <a:p>
            <a:r>
              <a:rPr lang="en-US" dirty="0" smtClean="0"/>
              <a:t>Creator(s): </a:t>
            </a:r>
            <a:r>
              <a:rPr lang="en-US" dirty="0" smtClean="0">
                <a:hlinkClick r:id="rId2"/>
              </a:rPr>
              <a:t>Shepherd, Nicholas H.</a:t>
            </a:r>
            <a:r>
              <a:rPr lang="en-US" dirty="0" smtClean="0"/>
              <a:t>, photographer </a:t>
            </a:r>
          </a:p>
          <a:p>
            <a:r>
              <a:rPr lang="en-US" dirty="0" smtClean="0"/>
              <a:t>Date Created/Published: [Springfield, Ill., 1846 or 1847]</a:t>
            </a:r>
          </a:p>
          <a:p>
            <a:r>
              <a:rPr lang="en-US" dirty="0" smtClean="0"/>
              <a:t>Medium: 1 photograph : quarter plate daguerreotype ; plate 4 1/4 x 3 1/4 in.</a:t>
            </a:r>
          </a:p>
          <a:p>
            <a:r>
              <a:rPr lang="en-US" dirty="0" smtClean="0"/>
              <a:t>Summary: This daguerreotype is the earliest-known photograph of Abraham Lincoln, taken at age 37 when he was a frontier lawyer in Springfield and Congressman-elect from Illinois. (Source: </a:t>
            </a:r>
            <a:r>
              <a:rPr lang="en-US" dirty="0" err="1" smtClean="0"/>
              <a:t>Ostendorf</a:t>
            </a:r>
            <a:r>
              <a:rPr lang="en-US" dirty="0" smtClean="0"/>
              <a:t>, p. 4)</a:t>
            </a:r>
            <a:endParaRPr lang="en-US" dirty="0"/>
          </a:p>
        </p:txBody>
      </p:sp>
      <p:pic>
        <p:nvPicPr>
          <p:cNvPr id="19458" name="Picture 2" descr="[Abraham Lincoln, Congressman-elect from Illinois. Three-quarter length portrait, seated, facing front]"/>
          <p:cNvPicPr>
            <a:picLocks noChangeAspect="1" noChangeArrowheads="1"/>
          </p:cNvPicPr>
          <p:nvPr/>
        </p:nvPicPr>
        <p:blipFill>
          <a:blip r:embed="rId3" cstate="print"/>
          <a:srcRect/>
          <a:stretch>
            <a:fillRect/>
          </a:stretch>
        </p:blipFill>
        <p:spPr bwMode="auto">
          <a:xfrm>
            <a:off x="0" y="0"/>
            <a:ext cx="4838700" cy="6096001"/>
          </a:xfrm>
          <a:prstGeom prst="rect">
            <a:avLst/>
          </a:prstGeom>
          <a:noFill/>
        </p:spPr>
      </p:pic>
      <p:sp>
        <p:nvSpPr>
          <p:cNvPr id="4" name="Rectangle 3"/>
          <p:cNvSpPr/>
          <p:nvPr/>
        </p:nvSpPr>
        <p:spPr>
          <a:xfrm>
            <a:off x="0" y="5934670"/>
            <a:ext cx="4572000" cy="1200329"/>
          </a:xfrm>
          <a:prstGeom prst="rect">
            <a:avLst/>
          </a:prstGeom>
        </p:spPr>
        <p:txBody>
          <a:bodyPr>
            <a:spAutoFit/>
          </a:bodyPr>
          <a:lstStyle/>
          <a:p>
            <a:r>
              <a:rPr lang="en-US" dirty="0" smtClean="0"/>
              <a:t>Bookmark This Record: </a:t>
            </a:r>
            <a:br>
              <a:rPr lang="en-US" dirty="0" smtClean="0"/>
            </a:br>
            <a:r>
              <a:rPr lang="en-US" dirty="0" smtClean="0">
                <a:hlinkClick r:id="rId4"/>
              </a:rPr>
              <a:t>http://www.loc.gov/pictures/item/2004664400/</a:t>
            </a: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2590800"/>
            <a:ext cx="4572000" cy="3416320"/>
          </a:xfrm>
          <a:prstGeom prst="rect">
            <a:avLst/>
          </a:prstGeom>
        </p:spPr>
        <p:txBody>
          <a:bodyPr>
            <a:spAutoFit/>
          </a:bodyPr>
          <a:lstStyle/>
          <a:p>
            <a:r>
              <a:rPr lang="en-US" dirty="0" smtClean="0"/>
              <a:t>Title: [Abraham Lincoln, immediately prior to Senate nomination, Chicago, Illinois] </a:t>
            </a:r>
          </a:p>
          <a:p>
            <a:r>
              <a:rPr lang="en-US" dirty="0" smtClean="0"/>
              <a:t>Creator(s): </a:t>
            </a:r>
            <a:r>
              <a:rPr lang="en-US" dirty="0" err="1" smtClean="0">
                <a:hlinkClick r:id="rId2"/>
              </a:rPr>
              <a:t>Hesler</a:t>
            </a:r>
            <a:r>
              <a:rPr lang="en-US" dirty="0" smtClean="0">
                <a:hlinkClick r:id="rId2"/>
              </a:rPr>
              <a:t>, Alexander, 1823-1895</a:t>
            </a:r>
            <a:r>
              <a:rPr lang="en-US" dirty="0" smtClean="0"/>
              <a:t>, photographer </a:t>
            </a:r>
          </a:p>
          <a:p>
            <a:r>
              <a:rPr lang="en-US" dirty="0" smtClean="0"/>
              <a:t>Date Created/Published: [1857 February 28, printed later]</a:t>
            </a:r>
          </a:p>
          <a:p>
            <a:r>
              <a:rPr lang="en-US" dirty="0" smtClean="0"/>
              <a:t>Medium: 1 photographic print : gelatin silver.</a:t>
            </a:r>
          </a:p>
          <a:p>
            <a:r>
              <a:rPr lang="en-US" dirty="0" smtClean="0"/>
              <a:t>Summary: Abraham Lincoln while in law, head-and-shoulders portrait, facing right. According to </a:t>
            </a:r>
            <a:r>
              <a:rPr lang="en-US" dirty="0" err="1" smtClean="0"/>
              <a:t>Ostendorf</a:t>
            </a:r>
            <a:r>
              <a:rPr lang="en-US" dirty="0" smtClean="0"/>
              <a:t>, this portrait by </a:t>
            </a:r>
            <a:r>
              <a:rPr lang="en-US" dirty="0" err="1" smtClean="0"/>
              <a:t>Hessler</a:t>
            </a:r>
            <a:r>
              <a:rPr lang="en-US" dirty="0" smtClean="0"/>
              <a:t> was copied during Lincoln's campaign and further distributed.</a:t>
            </a:r>
            <a:endParaRPr lang="en-US" dirty="0"/>
          </a:p>
        </p:txBody>
      </p:sp>
      <p:pic>
        <p:nvPicPr>
          <p:cNvPr id="20482" name="Picture 2" descr="[Abraham Lincoln, immediately prior to Senate nomination, Chicago, Illinois]"/>
          <p:cNvPicPr>
            <a:picLocks noChangeAspect="1" noChangeArrowheads="1"/>
          </p:cNvPicPr>
          <p:nvPr/>
        </p:nvPicPr>
        <p:blipFill>
          <a:blip r:embed="rId3" cstate="print"/>
          <a:srcRect/>
          <a:stretch>
            <a:fillRect/>
          </a:stretch>
        </p:blipFill>
        <p:spPr bwMode="auto">
          <a:xfrm>
            <a:off x="0" y="0"/>
            <a:ext cx="4388644" cy="5791201"/>
          </a:xfrm>
          <a:prstGeom prst="rect">
            <a:avLst/>
          </a:prstGeom>
          <a:noFill/>
        </p:spPr>
      </p:pic>
      <p:sp>
        <p:nvSpPr>
          <p:cNvPr id="4" name="Rectangle 3"/>
          <p:cNvSpPr/>
          <p:nvPr/>
        </p:nvSpPr>
        <p:spPr>
          <a:xfrm>
            <a:off x="0" y="5934670"/>
            <a:ext cx="4572000" cy="1200329"/>
          </a:xfrm>
          <a:prstGeom prst="rect">
            <a:avLst/>
          </a:prstGeom>
        </p:spPr>
        <p:txBody>
          <a:bodyPr>
            <a:spAutoFit/>
          </a:bodyPr>
          <a:lstStyle/>
          <a:p>
            <a:r>
              <a:rPr lang="en-US" dirty="0" smtClean="0"/>
              <a:t>Bookmark This Record: </a:t>
            </a:r>
            <a:br>
              <a:rPr lang="en-US" dirty="0" smtClean="0"/>
            </a:br>
            <a:r>
              <a:rPr lang="en-US" dirty="0" smtClean="0">
                <a:hlinkClick r:id="rId4"/>
              </a:rPr>
              <a:t>http://www.loc.gov/pictures/item/2008678332/</a:t>
            </a: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  Historic American Buildings Survey Illinois State Historical Library, Photographer SOUTH AND EAST ELEVATIONS - David Davis Mansion, Monroe &amp; Davis Streets, Bloomington, McLean County, IL"/>
          <p:cNvPicPr>
            <a:picLocks noChangeAspect="1" noChangeArrowheads="1"/>
          </p:cNvPicPr>
          <p:nvPr/>
        </p:nvPicPr>
        <p:blipFill>
          <a:blip r:embed="rId2" cstate="print"/>
          <a:srcRect/>
          <a:stretch>
            <a:fillRect/>
          </a:stretch>
        </p:blipFill>
        <p:spPr bwMode="auto">
          <a:xfrm>
            <a:off x="0" y="0"/>
            <a:ext cx="6096000" cy="4371975"/>
          </a:xfrm>
          <a:prstGeom prst="rect">
            <a:avLst/>
          </a:prstGeom>
          <a:noFill/>
        </p:spPr>
      </p:pic>
      <p:sp>
        <p:nvSpPr>
          <p:cNvPr id="3" name="Rectangle 2"/>
          <p:cNvSpPr/>
          <p:nvPr/>
        </p:nvSpPr>
        <p:spPr>
          <a:xfrm>
            <a:off x="4572000" y="5380672"/>
            <a:ext cx="4572000" cy="1477328"/>
          </a:xfrm>
          <a:prstGeom prst="rect">
            <a:avLst/>
          </a:prstGeom>
        </p:spPr>
        <p:txBody>
          <a:bodyPr>
            <a:spAutoFit/>
          </a:bodyPr>
          <a:lstStyle/>
          <a:p>
            <a:r>
              <a:rPr lang="en-US" dirty="0" smtClean="0"/>
              <a:t>Built by Judge David Davis, and associate Abraham Lincoln in law and politics for more than twenty years, member of the United States Supreme Court (1862-1877), and U.S. Senator (1877-1883).</a:t>
            </a:r>
            <a:endParaRPr lang="en-US" dirty="0"/>
          </a:p>
        </p:txBody>
      </p:sp>
      <p:sp>
        <p:nvSpPr>
          <p:cNvPr id="4" name="Rectangle 3"/>
          <p:cNvSpPr/>
          <p:nvPr/>
        </p:nvSpPr>
        <p:spPr>
          <a:xfrm>
            <a:off x="0" y="5934670"/>
            <a:ext cx="4572000" cy="1477328"/>
          </a:xfrm>
          <a:prstGeom prst="rect">
            <a:avLst/>
          </a:prstGeom>
        </p:spPr>
        <p:txBody>
          <a:bodyPr>
            <a:spAutoFit/>
          </a:bodyPr>
          <a:lstStyle/>
          <a:p>
            <a:r>
              <a:rPr lang="es-ES" dirty="0" smtClean="0"/>
              <a:t>Digital ID: (</a:t>
            </a:r>
            <a:r>
              <a:rPr lang="es-ES" dirty="0" err="1" smtClean="0"/>
              <a:t>None</a:t>
            </a:r>
            <a:r>
              <a:rPr lang="es-ES" dirty="0" smtClean="0"/>
              <a:t>) </a:t>
            </a:r>
            <a:r>
              <a:rPr lang="es-ES" dirty="0" err="1" smtClean="0"/>
              <a:t>hhh</a:t>
            </a:r>
            <a:r>
              <a:rPr lang="es-ES" dirty="0" smtClean="0"/>
              <a:t> il0078.photos.062895p </a:t>
            </a:r>
            <a:r>
              <a:rPr lang="es-ES" dirty="0" smtClean="0">
                <a:hlinkClick r:id="rId3"/>
              </a:rPr>
              <a:t>http://hdl.loc.gov/loc.pnp/hhh.il0078/photos.062895p</a:t>
            </a:r>
            <a:endParaRPr lang="es-ES" dirty="0" smtClean="0"/>
          </a:p>
          <a:p>
            <a:r>
              <a:rPr lang="es-ES" dirty="0" smtClean="0"/>
              <a:t>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Court house"/>
          <p:cNvPicPr>
            <a:picLocks noChangeAspect="1" noChangeArrowheads="1"/>
          </p:cNvPicPr>
          <p:nvPr/>
        </p:nvPicPr>
        <p:blipFill>
          <a:blip r:embed="rId2" cstate="print"/>
          <a:srcRect/>
          <a:stretch>
            <a:fillRect/>
          </a:stretch>
        </p:blipFill>
        <p:spPr bwMode="auto">
          <a:xfrm>
            <a:off x="0" y="0"/>
            <a:ext cx="5257800" cy="4370547"/>
          </a:xfrm>
          <a:prstGeom prst="rect">
            <a:avLst/>
          </a:prstGeom>
          <a:noFill/>
        </p:spPr>
      </p:pic>
      <p:sp>
        <p:nvSpPr>
          <p:cNvPr id="4" name="Rectangle 3"/>
          <p:cNvSpPr/>
          <p:nvPr/>
        </p:nvSpPr>
        <p:spPr>
          <a:xfrm>
            <a:off x="0" y="5934670"/>
            <a:ext cx="4572000" cy="1200329"/>
          </a:xfrm>
          <a:prstGeom prst="rect">
            <a:avLst/>
          </a:prstGeom>
        </p:spPr>
        <p:txBody>
          <a:bodyPr>
            <a:spAutoFit/>
          </a:bodyPr>
          <a:lstStyle/>
          <a:p>
            <a:r>
              <a:rPr lang="en-US" dirty="0" smtClean="0"/>
              <a:t>Digital ID: (digital file from original item) </a:t>
            </a:r>
            <a:r>
              <a:rPr lang="en-US" dirty="0" err="1" smtClean="0"/>
              <a:t>ppmsca</a:t>
            </a:r>
            <a:r>
              <a:rPr lang="en-US" dirty="0" smtClean="0"/>
              <a:t> 19594 </a:t>
            </a:r>
            <a:r>
              <a:rPr lang="en-US" dirty="0" smtClean="0">
                <a:hlinkClick r:id="rId3"/>
              </a:rPr>
              <a:t>http://hdl.loc.gov/loc.pnp/ppmsca.19594</a:t>
            </a:r>
            <a:endParaRPr lang="en-US" dirty="0" smtClean="0"/>
          </a:p>
          <a:p>
            <a:r>
              <a:rPr lang="en-US" dirty="0" smtClean="0"/>
              <a:t> </a:t>
            </a:r>
            <a:endParaRPr lang="en-US" dirty="0"/>
          </a:p>
        </p:txBody>
      </p:sp>
      <p:sp>
        <p:nvSpPr>
          <p:cNvPr id="5" name="Rectangle 4"/>
          <p:cNvSpPr/>
          <p:nvPr/>
        </p:nvSpPr>
        <p:spPr>
          <a:xfrm>
            <a:off x="4419600" y="4343400"/>
            <a:ext cx="4572000" cy="1200329"/>
          </a:xfrm>
          <a:prstGeom prst="rect">
            <a:avLst/>
          </a:prstGeom>
        </p:spPr>
        <p:txBody>
          <a:bodyPr>
            <a:spAutoFit/>
          </a:bodyPr>
          <a:lstStyle/>
          <a:p>
            <a:r>
              <a:rPr lang="en-US" dirty="0" smtClean="0"/>
              <a:t>Summary: Print showing exterior view of the courthouse in Lincoln; includes a bust portrait of Abraham Lincoln, facing right, in oval, in upper right corner.</a:t>
            </a:r>
            <a:endParaRPr lang="en-US" dirty="0"/>
          </a:p>
        </p:txBody>
      </p:sp>
    </p:spTree>
  </p:cSld>
  <p:clrMapOvr>
    <a:masterClrMapping/>
  </p:clrMapOvr>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TotalTime>
  <Words>776</Words>
  <Application>Microsoft Office PowerPoint</Application>
  <PresentationFormat>On-screen Show (4:3)</PresentationFormat>
  <Paragraphs>61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LINCOLN &amp; THE LAW</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&amp; THE LAW</dc:title>
  <dc:creator>Windows User</dc:creator>
  <cp:lastModifiedBy>Windows User</cp:lastModifiedBy>
  <cp:revision>18</cp:revision>
  <dcterms:created xsi:type="dcterms:W3CDTF">2012-11-19T15:10:47Z</dcterms:created>
  <dcterms:modified xsi:type="dcterms:W3CDTF">2012-11-26T14:59:14Z</dcterms:modified>
</cp:coreProperties>
</file>