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60" r:id="rId5"/>
    <p:sldId id="262" r:id="rId6"/>
    <p:sldId id="263" r:id="rId7"/>
    <p:sldId id="264" r:id="rId8"/>
    <p:sldId id="266" r:id="rId9"/>
    <p:sldId id="265" r:id="rId10"/>
    <p:sldId id="25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364" autoAdjust="0"/>
  </p:normalViewPr>
  <p:slideViewPr>
    <p:cSldViewPr>
      <p:cViewPr varScale="1">
        <p:scale>
          <a:sx n="78" d="100"/>
          <a:sy n="78" d="100"/>
        </p:scale>
        <p:origin x="-13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0038-E153-4C4A-B4A0-23C69E86EDFF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BFE2F-594C-4858-B0D8-ACC25AB0FF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0038-E153-4C4A-B4A0-23C69E86EDFF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BFE2F-594C-4858-B0D8-ACC25AB0FF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0038-E153-4C4A-B4A0-23C69E86EDFF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BFE2F-594C-4858-B0D8-ACC25AB0FF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0038-E153-4C4A-B4A0-23C69E86EDFF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BFE2F-594C-4858-B0D8-ACC25AB0FF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0038-E153-4C4A-B4A0-23C69E86EDFF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BFE2F-594C-4858-B0D8-ACC25AB0FF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0038-E153-4C4A-B4A0-23C69E86EDFF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BFE2F-594C-4858-B0D8-ACC25AB0FF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0038-E153-4C4A-B4A0-23C69E86EDFF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BFE2F-594C-4858-B0D8-ACC25AB0FF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0038-E153-4C4A-B4A0-23C69E86EDFF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BFE2F-594C-4858-B0D8-ACC25AB0FF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0038-E153-4C4A-B4A0-23C69E86EDFF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BFE2F-594C-4858-B0D8-ACC25AB0FF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0038-E153-4C4A-B4A0-23C69E86EDFF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BFE2F-594C-4858-B0D8-ACC25AB0FF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0038-E153-4C4A-B4A0-23C69E86EDFF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BFE2F-594C-4858-B0D8-ACC25AB0FF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50038-E153-4C4A-B4A0-23C69E86EDFF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BFE2F-594C-4858-B0D8-ACC25AB0FF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c.gov/pictures/related/?fi=name&amp;q=Ayres,%20George%20B." TargetMode="External"/><Relationship Id="rId2" Type="http://schemas.openxmlformats.org/officeDocument/2006/relationships/hyperlink" Target="http://www.loc.gov/pictures/related/?fi=name&amp;q=Hesler,%20Alexander,%201823-1895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.jpeg"/><Relationship Id="rId4" Type="http://schemas.openxmlformats.org/officeDocument/2006/relationships/hyperlink" Target="http://www.loc.gov/pictures/item/2009630665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memory.loc.gov/service/rbc/lprbscsm/scsm1578/001r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hdl.loc.gov/loc.rbc/lprbscsm.scsm1578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hdl.loc.gov/loc.rbc/lprbscsm.scsm1473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memory.loc.gov/cgi-bin/ampage?collId=lprbscsm&amp;fileName=scsm1443/lprbscsmscsm1443.db&amp;recNum=0&amp;itemLink=D?scsmbib:14:./temp/~ammem_J75m::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hdl.loc.gov/loc.rbc/lprbscsm.scsm1443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hdl.loc.gov/loc.pnp/fsa.8c51242" TargetMode="External"/><Relationship Id="rId2" Type="http://schemas.openxmlformats.org/officeDocument/2006/relationships/hyperlink" Target="http://www.loc.gov/pictures/related/?fi=name&amp;q=Lee,%20Russell,%201903-1986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http://hdl.loc.gov/loc.pnp/pp.print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lookingforlincoln.com/" TargetMode="Externa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LINCOLN &amp;THE LAW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3581400"/>
            <a:ext cx="4953000" cy="2544763"/>
          </a:xfrm>
        </p:spPr>
        <p:txBody>
          <a:bodyPr>
            <a:normAutofit/>
          </a:bodyPr>
          <a:lstStyle/>
          <a:p>
            <a:r>
              <a:rPr lang="en-US" sz="1500" dirty="0" smtClean="0">
                <a:hlinkClick r:id=""/>
              </a:rPr>
              <a:t>Access to Original</a:t>
            </a:r>
            <a:endParaRPr lang="en-US" sz="1500" dirty="0" smtClean="0"/>
          </a:p>
          <a:p>
            <a:r>
              <a:rPr lang="en-US" sz="1500" dirty="0" smtClean="0"/>
              <a:t>Title: [Abraham Lincoln, presidential candidate, half-length portrait, facing right] </a:t>
            </a:r>
          </a:p>
          <a:p>
            <a:r>
              <a:rPr lang="en-US" sz="1500" dirty="0" smtClean="0"/>
              <a:t>Creator(s): </a:t>
            </a:r>
            <a:r>
              <a:rPr lang="en-US" sz="1500" dirty="0" err="1" smtClean="0">
                <a:hlinkClick r:id="rId2"/>
              </a:rPr>
              <a:t>Hesler</a:t>
            </a:r>
            <a:r>
              <a:rPr lang="en-US" sz="1500" dirty="0" smtClean="0">
                <a:hlinkClick r:id="rId2"/>
              </a:rPr>
              <a:t>, Alexander, 1823-1895</a:t>
            </a:r>
            <a:r>
              <a:rPr lang="en-US" sz="1500" dirty="0" smtClean="0"/>
              <a:t>, photographer </a:t>
            </a:r>
          </a:p>
          <a:p>
            <a:r>
              <a:rPr lang="en-US" sz="1500" dirty="0" smtClean="0"/>
              <a:t>Related Names: </a:t>
            </a:r>
            <a:br>
              <a:rPr lang="en-US" sz="1500" dirty="0" smtClean="0"/>
            </a:br>
            <a:r>
              <a:rPr lang="en-US" sz="1500" dirty="0" smtClean="0">
                <a:hlinkClick r:id="rId3"/>
              </a:rPr>
              <a:t>Ayres, George B.</a:t>
            </a:r>
            <a:endParaRPr lang="en-US" sz="1500" dirty="0" smtClean="0"/>
          </a:p>
          <a:p>
            <a:r>
              <a:rPr lang="en-US" sz="1500" dirty="0" smtClean="0">
                <a:hlinkClick r:id="rId4"/>
              </a:rPr>
              <a:t>http://www.loc.gov/pictures/item/2009630665/</a:t>
            </a:r>
            <a:endParaRPr lang="en-US" sz="1500" dirty="0" smtClean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70C0"/>
                </a:solidFill>
                <a:latin typeface="Arial Black" pitchFamily="34" charset="0"/>
              </a:rPr>
              <a:t>By: KHARLEE WILLIAMS</a:t>
            </a:r>
            <a:endParaRPr lang="en-US" sz="3600" dirty="0">
              <a:solidFill>
                <a:srgbClr val="0070C0"/>
              </a:solidFill>
              <a:latin typeface="Arial Black" pitchFamily="34" charset="0"/>
            </a:endParaRPr>
          </a:p>
        </p:txBody>
      </p:sp>
      <p:pic>
        <p:nvPicPr>
          <p:cNvPr id="7" name="Picture 6" descr="abe slide 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343399" y="304800"/>
            <a:ext cx="3441487" cy="33528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1450" t="13740" r="12214" b="8397"/>
          <a:stretch>
            <a:fillRect/>
          </a:stretch>
        </p:blipFill>
        <p:spPr bwMode="auto">
          <a:xfrm>
            <a:off x="0" y="533400"/>
            <a:ext cx="9562353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 1 of 2, Affidavit in People v. Kellogg, [Law papers].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1295400"/>
            <a:ext cx="285549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 rot="10800000" flipV="1">
            <a:off x="0" y="20174"/>
            <a:ext cx="7620000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Summary: The state's attorney indicted Kellogg for forgery because he allegedly altered a document. Kellogg retained Lincoln and argued that he did not alter the document and produced many witnesses to testify to that effect. Lincoln motioned the court to quash the indictment; the court agreed and dismissed the case.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Digital ID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lprbscsm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scsm1578</a:t>
            </a:r>
            <a:b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  <a:hlinkClick r:id="rId4"/>
              </a:rPr>
              <a:t>http://hdl.loc.gov/loc.rbc/lprbscsm.scsm1578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6248400" cy="4038599"/>
          </a:xfrm>
        </p:spPr>
        <p:txBody>
          <a:bodyPr>
            <a:normAutofit fontScale="25000" lnSpcReduction="20000"/>
          </a:bodyPr>
          <a:lstStyle/>
          <a:p>
            <a:r>
              <a:rPr lang="en-US" sz="7200" b="1" dirty="0" smtClean="0">
                <a:solidFill>
                  <a:schemeClr val="tx1">
                    <a:lumMod val="95000"/>
                  </a:schemeClr>
                </a:solidFill>
              </a:rPr>
              <a:t>Summary: </a:t>
            </a:r>
            <a:r>
              <a:rPr lang="en-US" sz="7200" b="1" dirty="0" err="1" smtClean="0">
                <a:solidFill>
                  <a:schemeClr val="tx1">
                    <a:lumMod val="95000"/>
                  </a:schemeClr>
                </a:solidFill>
              </a:rPr>
              <a:t>Overholt</a:t>
            </a:r>
            <a:r>
              <a:rPr lang="en-US" sz="7200" b="1" dirty="0" smtClean="0">
                <a:solidFill>
                  <a:schemeClr val="tx1">
                    <a:lumMod val="95000"/>
                  </a:schemeClr>
                </a:solidFill>
              </a:rPr>
              <a:t> and </a:t>
            </a:r>
            <a:r>
              <a:rPr lang="en-US" sz="7200" b="1" dirty="0" err="1" smtClean="0">
                <a:solidFill>
                  <a:schemeClr val="tx1">
                    <a:lumMod val="95000"/>
                  </a:schemeClr>
                </a:solidFill>
              </a:rPr>
              <a:t>Squier</a:t>
            </a:r>
            <a:r>
              <a:rPr lang="en-US" sz="7200" b="1" dirty="0" smtClean="0">
                <a:solidFill>
                  <a:schemeClr val="tx1">
                    <a:lumMod val="95000"/>
                  </a:schemeClr>
                </a:solidFill>
              </a:rPr>
              <a:t> contracted with three judges from Christian County, Illinois, to construct a courthouse. The $15,000 contract was to be paid in installments upon completion of specific projects. </a:t>
            </a:r>
            <a:r>
              <a:rPr lang="en-US" sz="7200" b="1" dirty="0" err="1" smtClean="0">
                <a:solidFill>
                  <a:schemeClr val="tx1">
                    <a:lumMod val="95000"/>
                  </a:schemeClr>
                </a:solidFill>
              </a:rPr>
              <a:t>Overholt</a:t>
            </a:r>
            <a:r>
              <a:rPr lang="en-US" sz="7200" b="1" dirty="0" smtClean="0">
                <a:solidFill>
                  <a:schemeClr val="tx1">
                    <a:lumMod val="95000"/>
                  </a:schemeClr>
                </a:solidFill>
              </a:rPr>
              <a:t> completed the foundation, but Judge </a:t>
            </a:r>
            <a:r>
              <a:rPr lang="en-US" sz="7200" b="1" dirty="0" err="1" smtClean="0">
                <a:solidFill>
                  <a:schemeClr val="tx1">
                    <a:lumMod val="95000"/>
                  </a:schemeClr>
                </a:solidFill>
              </a:rPr>
              <a:t>Vandeveer</a:t>
            </a:r>
            <a:r>
              <a:rPr lang="en-US" sz="7200" b="1" dirty="0" smtClean="0">
                <a:solidFill>
                  <a:schemeClr val="tx1">
                    <a:lumMod val="95000"/>
                  </a:schemeClr>
                </a:solidFill>
              </a:rPr>
              <a:t> refused to pay because the job failed to meet agreed specifications. </a:t>
            </a:r>
            <a:r>
              <a:rPr lang="en-US" sz="7200" b="1" dirty="0" err="1" smtClean="0">
                <a:solidFill>
                  <a:schemeClr val="tx1">
                    <a:lumMod val="95000"/>
                  </a:schemeClr>
                </a:solidFill>
              </a:rPr>
              <a:t>Overholt</a:t>
            </a:r>
            <a:r>
              <a:rPr lang="en-US" sz="7200" b="1" dirty="0" smtClean="0">
                <a:solidFill>
                  <a:schemeClr val="tx1">
                    <a:lumMod val="95000"/>
                  </a:schemeClr>
                </a:solidFill>
              </a:rPr>
              <a:t> and </a:t>
            </a:r>
            <a:r>
              <a:rPr lang="en-US" sz="7200" b="1" dirty="0" err="1" smtClean="0">
                <a:solidFill>
                  <a:schemeClr val="tx1">
                    <a:lumMod val="95000"/>
                  </a:schemeClr>
                </a:solidFill>
              </a:rPr>
              <a:t>Squier</a:t>
            </a:r>
            <a:r>
              <a:rPr lang="en-US" sz="7200" b="1" dirty="0" smtClean="0">
                <a:solidFill>
                  <a:schemeClr val="tx1">
                    <a:lumMod val="95000"/>
                  </a:schemeClr>
                </a:solidFill>
              </a:rPr>
              <a:t> halted construction and sued in the Christian County Circuit Court to recover the anticipated profits. The court granted a change of venue to the Macon County Circuit Court. The jury found for </a:t>
            </a:r>
            <a:r>
              <a:rPr lang="en-US" sz="7200" b="1" dirty="0" err="1" smtClean="0">
                <a:solidFill>
                  <a:schemeClr val="tx1">
                    <a:lumMod val="95000"/>
                  </a:schemeClr>
                </a:solidFill>
              </a:rPr>
              <a:t>Overholt</a:t>
            </a:r>
            <a:r>
              <a:rPr lang="en-US" sz="7200" b="1" dirty="0" smtClean="0">
                <a:solidFill>
                  <a:schemeClr val="tx1">
                    <a:lumMod val="95000"/>
                  </a:schemeClr>
                </a:solidFill>
              </a:rPr>
              <a:t> and </a:t>
            </a:r>
            <a:r>
              <a:rPr lang="en-US" sz="7200" b="1" dirty="0" err="1" smtClean="0">
                <a:solidFill>
                  <a:schemeClr val="tx1">
                    <a:lumMod val="95000"/>
                  </a:schemeClr>
                </a:solidFill>
              </a:rPr>
              <a:t>Squier</a:t>
            </a:r>
            <a:r>
              <a:rPr lang="en-US" sz="7200" b="1" dirty="0" smtClean="0">
                <a:solidFill>
                  <a:schemeClr val="tx1">
                    <a:lumMod val="95000"/>
                  </a:schemeClr>
                </a:solidFill>
              </a:rPr>
              <a:t> and awarded $657.87. The Christian County officials, who had retained Lincoln, appealed to the Illinois Supreme Court, which reversed and remanded the appeal. The court ruled that </a:t>
            </a:r>
            <a:r>
              <a:rPr lang="en-US" sz="7200" b="1" dirty="0" err="1" smtClean="0">
                <a:solidFill>
                  <a:schemeClr val="tx1">
                    <a:lumMod val="95000"/>
                  </a:schemeClr>
                </a:solidFill>
              </a:rPr>
              <a:t>Overholt</a:t>
            </a:r>
            <a:r>
              <a:rPr lang="en-US" sz="7200" b="1" dirty="0" smtClean="0">
                <a:solidFill>
                  <a:schemeClr val="tx1">
                    <a:lumMod val="95000"/>
                  </a:schemeClr>
                </a:solidFill>
              </a:rPr>
              <a:t> and </a:t>
            </a:r>
            <a:r>
              <a:rPr lang="en-US" sz="7200" b="1" dirty="0" err="1" smtClean="0">
                <a:solidFill>
                  <a:schemeClr val="tx1">
                    <a:lumMod val="95000"/>
                  </a:schemeClr>
                </a:solidFill>
              </a:rPr>
              <a:t>Squier</a:t>
            </a:r>
            <a:r>
              <a:rPr lang="en-US" sz="7200" b="1" dirty="0" smtClean="0">
                <a:solidFill>
                  <a:schemeClr val="tx1">
                    <a:lumMod val="95000"/>
                  </a:schemeClr>
                </a:solidFill>
              </a:rPr>
              <a:t> could not sue for anticipated profits unless they were prevented from completing construction, which did not happen. Lincoln received a $50 fee for his work in the trial and the appeal</a:t>
            </a:r>
          </a:p>
          <a:p>
            <a:r>
              <a:rPr lang="en-US" sz="7200" b="1" dirty="0" smtClean="0">
                <a:solidFill>
                  <a:schemeClr val="tx1">
                    <a:lumMod val="95000"/>
                  </a:schemeClr>
                </a:solidFill>
              </a:rPr>
              <a:t>Digital ID</a:t>
            </a:r>
          </a:p>
          <a:p>
            <a:r>
              <a:rPr lang="en-US" sz="7200" b="1" dirty="0" err="1" smtClean="0"/>
              <a:t>lprbscsm</a:t>
            </a:r>
            <a:r>
              <a:rPr lang="en-US" sz="7200" b="1" dirty="0" smtClean="0"/>
              <a:t> scsm1473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u="sng" dirty="0" smtClean="0">
                <a:hlinkClick r:id="rId2"/>
              </a:rPr>
              <a:t>http://hdl.loc.gov/loc.rbc/lprbscsm.scsm1473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001t.gif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038600" y="3886200"/>
            <a:ext cx="4495800" cy="2590800"/>
          </a:xfrm>
          <a:prstGeom prst="rect">
            <a:avLst/>
          </a:prstGeom>
        </p:spPr>
      </p:pic>
      <p:pic>
        <p:nvPicPr>
          <p:cNvPr id="5122" name="Picture 2" descr="http://www.heber-springs.com/sites/default/files/u4/animated-4th-of-july-clip-art-fireworks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228600"/>
            <a:ext cx="3124200" cy="23677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thumbnail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2514600"/>
            <a:ext cx="3495675" cy="337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-1887734"/>
            <a:ext cx="8305800" cy="430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     																																																																																																																																																																		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																								Summary: Young sued Littler for $1,000 for assault and battery. The fight occurred on Young's property after Littler claimed that a hog belonged to him. Littler, represented by Lincoln, pleaded self-defense and claimed 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hat Young had tried to assault him with a gun and a club. Young died, and his attorney abated the case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/>
              <a:t>lprbscsm</a:t>
            </a:r>
            <a:r>
              <a:rPr lang="en-US" sz="1400" dirty="0" smtClean="0"/>
              <a:t> scsm1443</a:t>
            </a:r>
            <a:br>
              <a:rPr lang="en-US" sz="1400" dirty="0" smtClean="0"/>
            </a:br>
            <a:r>
              <a:rPr lang="en-US" sz="1400" u="sng" dirty="0" smtClean="0">
                <a:hlinkClick r:id="rId4"/>
              </a:rPr>
              <a:t>http://hdl.loc.gov/loc.rbc/lprbscsm.scsm1443</a:t>
            </a:r>
            <a:endParaRPr lang="en-US" sz="140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524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 smtClean="0"/>
          </a:p>
          <a:p>
            <a:r>
              <a:rPr lang="en-US" b="1" dirty="0" smtClean="0"/>
              <a:t>[Abraham Lincoln, Congressman-elect from Illinois. Three-quarter length portrait, seated, facing front]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0" y="129540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n-NO" dirty="0" smtClean="0"/>
              <a:t>Digital ID: (digital file from b&amp;w film copy neg. post-1992) cph 3d02095 http://hdl.loc.gov/loc.pnp/cph.3d02095 </a:t>
            </a:r>
          </a:p>
          <a:p>
            <a:endParaRPr lang="nn-NO" dirty="0" smtClean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2209800"/>
            <a:ext cx="457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Repository: Library of Congress Prints and Photographs Division Washington, D.C. 20540 USA http://hdl.loc.gov/loc.pnp/pp.print</a:t>
            </a:r>
            <a:endParaRPr lang="en-US" dirty="0"/>
          </a:p>
        </p:txBody>
      </p:sp>
      <p:pic>
        <p:nvPicPr>
          <p:cNvPr id="17410" name="Picture 2" descr="[Abraham Lincoln, Congressman-elect from Illinois. Three-quarter length portrait, seated, facing front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0137" y="762000"/>
            <a:ext cx="4233863" cy="5334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The Posey Building of </a:t>
            </a:r>
            <a:r>
              <a:rPr lang="en-US" sz="2000" b="1" dirty="0" err="1" smtClean="0"/>
              <a:t>Shawneetown</a:t>
            </a:r>
            <a:r>
              <a:rPr lang="en-US" sz="2000" b="1" dirty="0" smtClean="0"/>
              <a:t>, Illinois, in which Abraham Lincoln and Robert Ingersoll had law offices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/>
              <a:t>Creator(s): </a:t>
            </a:r>
            <a:r>
              <a:rPr lang="en-US" sz="1400" dirty="0" smtClean="0">
                <a:hlinkClick r:id="rId2"/>
              </a:rPr>
              <a:t>Lee, Russell, 1903-1986</a:t>
            </a:r>
            <a:r>
              <a:rPr lang="en-US" sz="1400" dirty="0" smtClean="0"/>
              <a:t>, photographer </a:t>
            </a:r>
          </a:p>
          <a:p>
            <a:endParaRPr lang="en-US" sz="1400" dirty="0" smtClean="0"/>
          </a:p>
          <a:p>
            <a:r>
              <a:rPr lang="en-US" sz="1400" dirty="0" smtClean="0"/>
              <a:t>intermediary roll film</a:t>
            </a:r>
            <a:br>
              <a:rPr lang="en-US" sz="1400" dirty="0" smtClean="0"/>
            </a:br>
            <a:r>
              <a:rPr lang="en-US" sz="1400" dirty="0" smtClean="0">
                <a:hlinkClick r:id="rId3"/>
              </a:rPr>
              <a:t>http://hdl.loc.gov/loc.pnp/fsa.8c51242</a:t>
            </a:r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Digital ID: (intermediary roll film) </a:t>
            </a:r>
            <a:r>
              <a:rPr lang="en-US" sz="1400" dirty="0" err="1" smtClean="0"/>
              <a:t>fsa</a:t>
            </a:r>
            <a:r>
              <a:rPr lang="en-US" sz="1400" dirty="0" smtClean="0"/>
              <a:t> 8c51242 http://hdl.loc.gov/loc.pnp/fsa.8c51242 </a:t>
            </a:r>
          </a:p>
          <a:p>
            <a:pPr>
              <a:buNone/>
            </a:pPr>
            <a:endParaRPr lang="en-US" sz="1400" dirty="0" smtClean="0"/>
          </a:p>
          <a:p>
            <a:r>
              <a:rPr lang="en-US" sz="1400" dirty="0" smtClean="0"/>
              <a:t>Reproduction Number: LC-USF341-T01-010684-B (</a:t>
            </a:r>
            <a:r>
              <a:rPr lang="en-US" sz="1400" dirty="0" err="1" smtClean="0"/>
              <a:t>b&amp;w</a:t>
            </a:r>
            <a:r>
              <a:rPr lang="en-US" sz="1400" dirty="0" smtClean="0"/>
              <a:t> film dup neg.)</a:t>
            </a:r>
          </a:p>
          <a:p>
            <a:r>
              <a:rPr lang="en-US" sz="1400" dirty="0" smtClean="0"/>
              <a:t>Repository: Library of Congress Prints and Photographs Division Washington, DC 20540 USA </a:t>
            </a:r>
            <a:r>
              <a:rPr lang="en-US" sz="1400" dirty="0" smtClean="0">
                <a:hlinkClick r:id="rId4"/>
              </a:rPr>
              <a:t>http://hdl.loc.gov/loc.pnp/pp.print</a:t>
            </a:r>
            <a:endParaRPr lang="en-US" sz="1400" dirty="0" smtClean="0"/>
          </a:p>
          <a:p>
            <a:endParaRPr lang="en-US" sz="1400" dirty="0" smtClean="0"/>
          </a:p>
        </p:txBody>
      </p:sp>
      <p:pic>
        <p:nvPicPr>
          <p:cNvPr id="4" name="Picture 3" descr="lincoln pic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191000" y="4040505"/>
            <a:ext cx="3886200" cy="281749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Tazewell Court Houses</a:t>
            </a:r>
            <a:endParaRPr lang="en-US" dirty="0"/>
          </a:p>
        </p:txBody>
      </p:sp>
      <p:pic>
        <p:nvPicPr>
          <p:cNvPr id="4" name="Content Placeholder 3" descr="Tazewell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1981200"/>
            <a:ext cx="2667000" cy="2085975"/>
          </a:xfrm>
        </p:spPr>
      </p:pic>
      <p:pic>
        <p:nvPicPr>
          <p:cNvPr id="5" name="Picture 4" descr="Tazewell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29012" y="2095500"/>
            <a:ext cx="2085975" cy="2667000"/>
          </a:xfrm>
          <a:prstGeom prst="rect">
            <a:avLst/>
          </a:prstGeom>
        </p:spPr>
      </p:pic>
      <p:pic>
        <p:nvPicPr>
          <p:cNvPr id="6" name="Picture 5" descr="Tazewell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67400" y="3276600"/>
            <a:ext cx="2667000" cy="20859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3400" y="54864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5"/>
              </a:rPr>
              <a:t>www.lookingforlincoln.com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Discourage litigation. Persuade your neighbors to compromise whenever you can. Point out to them how the nominal winner is often a real loser -- in fees, expenses, and waste of time. As a peacemaker the lawyer has a superior opportunity of being a good man. There will still be business enough.</a:t>
            </a:r>
          </a:p>
          <a:p>
            <a:r>
              <a:rPr lang="en-US" b="1" dirty="0" smtClean="0"/>
              <a:t>-- Abraham Lincoln</a:t>
            </a:r>
            <a:br>
              <a:rPr lang="en-US" b="1" dirty="0" smtClean="0"/>
            </a:br>
            <a:r>
              <a:rPr lang="en-US" b="1" i="1" dirty="0" smtClean="0"/>
              <a:t>Notes for a Law Lecture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July 1, 1850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381000"/>
            <a:ext cx="6781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 leading rule for the lawyer, as for the man of every other calling, is diligence. Leave nothing for to-morrow which can be done to-day.</a:t>
            </a:r>
          </a:p>
          <a:p>
            <a:r>
              <a:rPr lang="en-US" b="1" dirty="0" smtClean="0"/>
              <a:t>-- Abraham Lincoln</a:t>
            </a:r>
            <a:br>
              <a:rPr lang="en-US" b="1" dirty="0" smtClean="0"/>
            </a:br>
            <a:r>
              <a:rPr lang="en-US" b="1" i="1" dirty="0" smtClean="0"/>
              <a:t>Notes for a Law Lecture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July 1, </a:t>
            </a:r>
            <a:r>
              <a:rPr lang="en-US" b="1" dirty="0" smtClean="0"/>
              <a:t>1850</a:t>
            </a:r>
            <a:endParaRPr lang="en-US" dirty="0"/>
          </a:p>
        </p:txBody>
      </p:sp>
      <p:pic>
        <p:nvPicPr>
          <p:cNvPr id="3" name="Picture 2" descr="Lincol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91000" y="1523999"/>
            <a:ext cx="2362200" cy="296587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38200" y="5410200"/>
            <a:ext cx="2756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www.lookingforlincoln.com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451</Words>
  <Application>Microsoft Office PowerPoint</Application>
  <PresentationFormat>On-screen Show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LINCOLN &amp;THE LAW</vt:lpstr>
      <vt:lpstr>Slide 2</vt:lpstr>
      <vt:lpstr>Slide 3</vt:lpstr>
      <vt:lpstr>Slide 4</vt:lpstr>
      <vt:lpstr>Slide 5</vt:lpstr>
      <vt:lpstr>The Posey Building of Shawneetown, Illinois, in which Abraham Lincoln and Robert Ingersoll had law offices</vt:lpstr>
      <vt:lpstr>Tazewell Court Houses</vt:lpstr>
      <vt:lpstr>QUOTES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LINCOLN &amp;THE LAW</dc:title>
  <dc:creator>Windows User</dc:creator>
  <cp:lastModifiedBy>Windows User</cp:lastModifiedBy>
  <cp:revision>12</cp:revision>
  <dcterms:created xsi:type="dcterms:W3CDTF">2012-11-20T14:47:16Z</dcterms:created>
  <dcterms:modified xsi:type="dcterms:W3CDTF">2012-11-26T15:22:00Z</dcterms:modified>
</cp:coreProperties>
</file>