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3CBCA-7326-4E90-A30F-A09161002099}" type="datetimeFigureOut">
              <a:rPr lang="en-US" smtClean="0"/>
              <a:pPr/>
              <a:t>11/26/2012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0C1D1-D350-4B21-9531-D521C0FC5F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E0C1D1-D350-4B21-9531-D521C0FC5FE8}"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DDAF-C368-4984-8116-5C289B9B5548}"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5ADDAF-C368-4984-8116-5C289B9B554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BFEE44-BCDF-4CF9-9740-7EE0DBE5E07B}"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5ADDAF-C368-4984-8116-5C289B9B5548}"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6BFEE44-BCDF-4CF9-9740-7EE0DBE5E07B}" type="datetimeFigureOut">
              <a:rPr lang="en-US" smtClean="0"/>
              <a:pPr/>
              <a:t>11/26/2012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C45ADDAF-C368-4984-8116-5C289B9B554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6BFEE44-BCDF-4CF9-9740-7EE0DBE5E07B}" type="datetimeFigureOut">
              <a:rPr lang="en-US" smtClean="0"/>
              <a:pPr/>
              <a:t>11/26/2012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45ADDAF-C368-4984-8116-5C289B9B55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hdl.loc.gov/loc.pnp/ppmsca.19197"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dl.loc.gov/loc.pnp/fsa.8c51242"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emory.loc.gov/service/rbc/lprbscsm/scsm1510/001r.jpg" TargetMode="External"/><Relationship Id="rId1" Type="http://schemas.openxmlformats.org/officeDocument/2006/relationships/slideLayout" Target="../slideLayouts/slideLayout9.xml"/><Relationship Id="rId4" Type="http://schemas.openxmlformats.org/officeDocument/2006/relationships/hyperlink" Target="http://hdl.loc.gov/loc.rbc/lprbscsm.scsm151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hdl.loc.gov/loc.rbc/lprbscsm.scsm1598" TargetMode="External"/><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memory.loc.gov/service/rbc/lprbscsm/scsm1466/001r.jpg" TargetMode="External"/><Relationship Id="rId1" Type="http://schemas.openxmlformats.org/officeDocument/2006/relationships/slideLayout" Target="../slideLayouts/slideLayout9.xml"/><Relationship Id="rId4" Type="http://schemas.openxmlformats.org/officeDocument/2006/relationships/hyperlink" Target="http://hdl.loc.gov/loc.rbc/lprbscsm.scsm146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memory.loc.gov/service/rbc/lprbscsm/scsm1374/001r.jpg"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hdl.loc.gov/loc.rbc/lprbscsm.scsm1374" TargetMode="Externa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memory.loc.gov/service/rbc/lprbscsm/scsm1597/001r.jpg" TargetMode="External"/><Relationship Id="rId1" Type="http://schemas.openxmlformats.org/officeDocument/2006/relationships/slideLayout" Target="../slideLayouts/slideLayout9.xml"/><Relationship Id="rId4" Type="http://schemas.openxmlformats.org/officeDocument/2006/relationships/hyperlink" Target="http://hdl.loc.gov/loc.rbc/lprbscsm.scsm159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memory.loc.gov/service/rbc/lprbscsm/scsm1575/001r.jpg" TargetMode="External"/><Relationship Id="rId1" Type="http://schemas.openxmlformats.org/officeDocument/2006/relationships/slideLayout" Target="../slideLayouts/slideLayout9.xml"/><Relationship Id="rId4" Type="http://schemas.openxmlformats.org/officeDocument/2006/relationships/hyperlink" Target="http://hdl.loc.gov/loc.rbc/lprbscsm.scsm157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hdl.loc.gov/loc.pnp/cph.3a07486"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hdl.loc.gov/loc.pnp/ppmsca.19215"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601200" cy="1673352"/>
          </a:xfrm>
        </p:spPr>
        <p:txBody>
          <a:bodyPr>
            <a:normAutofit/>
          </a:bodyPr>
          <a:lstStyle/>
          <a:p>
            <a:r>
              <a:rPr lang="en-US" sz="7200" dirty="0" smtClean="0">
                <a:latin typeface="Broadway" pitchFamily="82" charset="0"/>
              </a:rPr>
              <a:t>Abraham Lincoln   </a:t>
            </a:r>
            <a:endParaRPr lang="en-US" sz="7200" dirty="0">
              <a:latin typeface="Broadway" pitchFamily="82" charset="0"/>
            </a:endParaRPr>
          </a:p>
        </p:txBody>
      </p:sp>
      <p:sp>
        <p:nvSpPr>
          <p:cNvPr id="4" name="TextBox 3"/>
          <p:cNvSpPr txBox="1"/>
          <p:nvPr/>
        </p:nvSpPr>
        <p:spPr>
          <a:xfrm>
            <a:off x="381000" y="6334780"/>
            <a:ext cx="8382000" cy="523220"/>
          </a:xfrm>
          <a:prstGeom prst="rect">
            <a:avLst/>
          </a:prstGeom>
          <a:noFill/>
        </p:spPr>
        <p:txBody>
          <a:bodyPr wrap="square" rtlCol="0">
            <a:spAutoFit/>
          </a:bodyPr>
          <a:lstStyle/>
          <a:p>
            <a:r>
              <a:rPr lang="en-US" sz="2800" dirty="0" smtClean="0">
                <a:solidFill>
                  <a:schemeClr val="bg1"/>
                </a:solidFill>
                <a:latin typeface="Broadway" pitchFamily="82" charset="0"/>
              </a:rPr>
              <a:t>           Presentation by: </a:t>
            </a:r>
            <a:r>
              <a:rPr lang="en-US" sz="2800" dirty="0" smtClean="0">
                <a:solidFill>
                  <a:schemeClr val="bg1"/>
                </a:solidFill>
                <a:latin typeface="Broadway" pitchFamily="82" charset="0"/>
              </a:rPr>
              <a:t>Kiera</a:t>
            </a:r>
            <a:r>
              <a:rPr lang="en-US" sz="2800" dirty="0" smtClean="0">
                <a:solidFill>
                  <a:schemeClr val="bg1"/>
                </a:solidFill>
                <a:latin typeface="Broadway" pitchFamily="82" charset="0"/>
              </a:rPr>
              <a:t> Terrell</a:t>
            </a:r>
            <a:endParaRPr lang="en-US" sz="2800" dirty="0">
              <a:solidFill>
                <a:schemeClr val="bg1"/>
              </a:solidFill>
              <a:latin typeface="Broadway" pitchFamily="82" charset="0"/>
            </a:endParaRPr>
          </a:p>
        </p:txBody>
      </p:sp>
      <p:sp>
        <p:nvSpPr>
          <p:cNvPr id="6" name="TextBox 5"/>
          <p:cNvSpPr txBox="1"/>
          <p:nvPr/>
        </p:nvSpPr>
        <p:spPr>
          <a:xfrm>
            <a:off x="152400" y="4495800"/>
            <a:ext cx="9144000" cy="584775"/>
          </a:xfrm>
          <a:prstGeom prst="rect">
            <a:avLst/>
          </a:prstGeom>
          <a:noFill/>
        </p:spPr>
        <p:txBody>
          <a:bodyPr wrap="square" rtlCol="0">
            <a:spAutoFit/>
          </a:bodyPr>
          <a:lstStyle/>
          <a:p>
            <a:r>
              <a:rPr lang="en-US" sz="3200" dirty="0" smtClean="0">
                <a:solidFill>
                  <a:srgbClr val="FFC000"/>
                </a:solidFill>
                <a:latin typeface="Broadway" pitchFamily="82" charset="0"/>
              </a:rPr>
              <a:t>“The </a:t>
            </a:r>
            <a:r>
              <a:rPr lang="en-US" sz="3200" dirty="0" smtClean="0">
                <a:solidFill>
                  <a:srgbClr val="FFC000"/>
                </a:solidFill>
                <a:latin typeface="Broadway" pitchFamily="82" charset="0"/>
              </a:rPr>
              <a:t>ballot is stronger than the bullet</a:t>
            </a:r>
            <a:r>
              <a:rPr lang="en-US" sz="3200" dirty="0" smtClean="0">
                <a:solidFill>
                  <a:srgbClr val="FFC000"/>
                </a:solidFill>
                <a:latin typeface="Broadway" pitchFamily="82" charset="0"/>
              </a:rPr>
              <a:t>.”</a:t>
            </a:r>
            <a:endParaRPr lang="en-US" sz="3200" dirty="0">
              <a:solidFill>
                <a:srgbClr val="FFC000"/>
              </a:solidFill>
              <a:latin typeface="Broadway" pitchFamily="82" charset="0"/>
            </a:endParaRPr>
          </a:p>
        </p:txBody>
      </p:sp>
      <p:pic>
        <p:nvPicPr>
          <p:cNvPr id="11266" name="Picture 2" descr="http://upload.wikimedia.org/wikipedia/commons/thumb/1/1b/Abraham_Lincoln_November_1863.jpg/220px-Abraham_Lincoln_November_1863.jpg"/>
          <p:cNvPicPr>
            <a:picLocks noChangeAspect="1" noChangeArrowheads="1"/>
          </p:cNvPicPr>
          <p:nvPr/>
        </p:nvPicPr>
        <p:blipFill>
          <a:blip r:embed="rId2" cstate="print"/>
          <a:srcRect/>
          <a:stretch>
            <a:fillRect/>
          </a:stretch>
        </p:blipFill>
        <p:spPr bwMode="auto">
          <a:xfrm>
            <a:off x="2971800" y="990600"/>
            <a:ext cx="2805952" cy="34691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Broadway" pitchFamily="82" charset="0"/>
              </a:rPr>
              <a:t>The Coles County Court House in Charleston, Ills., </a:t>
            </a:r>
            <a:endParaRPr lang="en-US" dirty="0">
              <a:latin typeface="Broadway" pitchFamily="82" charset="0"/>
            </a:endParaRPr>
          </a:p>
        </p:txBody>
      </p:sp>
      <p:sp>
        <p:nvSpPr>
          <p:cNvPr id="4" name="Text Placeholder 3"/>
          <p:cNvSpPr>
            <a:spLocks noGrp="1"/>
          </p:cNvSpPr>
          <p:nvPr>
            <p:ph type="body" sz="half" idx="2"/>
          </p:nvPr>
        </p:nvSpPr>
        <p:spPr>
          <a:xfrm>
            <a:off x="152400" y="1828800"/>
            <a:ext cx="2468880" cy="4572000"/>
          </a:xfrm>
        </p:spPr>
        <p:txBody>
          <a:bodyPr>
            <a:normAutofit lnSpcReduction="10000"/>
          </a:bodyPr>
          <a:lstStyle/>
          <a:p>
            <a:endParaRPr lang="en-US" b="1" dirty="0" smtClean="0">
              <a:latin typeface="Century Gothic" pitchFamily="34" charset="0"/>
            </a:endParaRPr>
          </a:p>
          <a:p>
            <a:endParaRPr lang="en-US" b="1" dirty="0" smtClean="0">
              <a:latin typeface="Century Gothic" pitchFamily="34" charset="0"/>
            </a:endParaRPr>
          </a:p>
          <a:p>
            <a:r>
              <a:rPr lang="en-US" b="1" dirty="0" smtClean="0">
                <a:latin typeface="Century Gothic" pitchFamily="34" charset="0"/>
              </a:rPr>
              <a:t>Summary</a:t>
            </a:r>
            <a:r>
              <a:rPr lang="en-US" dirty="0" smtClean="0">
                <a:latin typeface="Century Gothic" pitchFamily="34" charset="0"/>
              </a:rPr>
              <a:t>: Photograph showing courthouse with people and horse-drawn wagons in </a:t>
            </a:r>
            <a:r>
              <a:rPr lang="en-US" dirty="0" smtClean="0">
                <a:latin typeface="Century Gothic" pitchFamily="34" charset="0"/>
              </a:rPr>
              <a:t>front.</a:t>
            </a: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endParaRPr lang="en-US" dirty="0" smtClean="0">
              <a:latin typeface="Century Gothic" pitchFamily="34" charset="0"/>
            </a:endParaRPr>
          </a:p>
          <a:p>
            <a:r>
              <a:rPr lang="en-US" dirty="0" smtClean="0">
                <a:latin typeface="Century Gothic" pitchFamily="34" charset="0"/>
              </a:rPr>
              <a:t>Digital file</a:t>
            </a:r>
            <a:r>
              <a:rPr lang="en-US" dirty="0" smtClean="0">
                <a:latin typeface="Century Gothic" pitchFamily="34" charset="0"/>
              </a:rPr>
              <a:t/>
            </a:r>
            <a:br>
              <a:rPr lang="en-US" dirty="0" smtClean="0">
                <a:latin typeface="Century Gothic" pitchFamily="34" charset="0"/>
              </a:rPr>
            </a:br>
            <a:r>
              <a:rPr lang="en-US" dirty="0" smtClean="0">
                <a:latin typeface="Century Gothic" pitchFamily="34" charset="0"/>
                <a:hlinkClick r:id="rId2"/>
              </a:rPr>
              <a:t>http://</a:t>
            </a:r>
            <a:r>
              <a:rPr lang="en-US" dirty="0" smtClean="0">
                <a:latin typeface="Century Gothic" pitchFamily="34" charset="0"/>
                <a:hlinkClick r:id="rId2"/>
              </a:rPr>
              <a:t>hdl.loc.gov/loc.pnp/ppmsca.19197</a:t>
            </a:r>
            <a:endParaRPr lang="en-US" dirty="0" smtClean="0">
              <a:latin typeface="Century Gothic" pitchFamily="34" charset="0"/>
            </a:endParaRPr>
          </a:p>
          <a:p>
            <a:endParaRPr lang="en-US" dirty="0">
              <a:latin typeface="Century Gothic" pitchFamily="34" charset="0"/>
            </a:endParaRPr>
          </a:p>
        </p:txBody>
      </p:sp>
      <p:pic>
        <p:nvPicPr>
          <p:cNvPr id="26626" name="Picture 2" descr="The Coles County Court House in Charleston, Ills., in which Lincoln often practiced law and before which he made a short speech in the evening after his fourth joint debate with Douglas, Sept. 18, 1858"/>
          <p:cNvPicPr>
            <a:picLocks noChangeAspect="1" noChangeArrowheads="1"/>
          </p:cNvPicPr>
          <p:nvPr/>
        </p:nvPicPr>
        <p:blipFill>
          <a:blip r:embed="rId3" cstate="print"/>
          <a:srcRect/>
          <a:stretch>
            <a:fillRect/>
          </a:stretch>
        </p:blipFill>
        <p:spPr bwMode="auto">
          <a:xfrm>
            <a:off x="3352800" y="1905000"/>
            <a:ext cx="5439874" cy="4343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2525150" cy="978408"/>
          </a:xfrm>
        </p:spPr>
        <p:txBody>
          <a:bodyPr>
            <a:normAutofit/>
          </a:bodyPr>
          <a:lstStyle/>
          <a:p>
            <a:r>
              <a:rPr lang="en-US" sz="2800" b="1" dirty="0" smtClean="0">
                <a:latin typeface="Broadway" pitchFamily="82" charset="0"/>
              </a:rPr>
              <a:t>The Posey </a:t>
            </a:r>
            <a:r>
              <a:rPr lang="en-US" sz="2800" b="1" dirty="0" smtClean="0">
                <a:latin typeface="Broadway" pitchFamily="82" charset="0"/>
              </a:rPr>
              <a:t>Building</a:t>
            </a:r>
            <a:endParaRPr lang="en-US" sz="2800" dirty="0">
              <a:latin typeface="Broadway" pitchFamily="82" charset="0"/>
            </a:endParaRPr>
          </a:p>
        </p:txBody>
      </p:sp>
      <p:sp>
        <p:nvSpPr>
          <p:cNvPr id="4" name="Text Placeholder 3"/>
          <p:cNvSpPr>
            <a:spLocks noGrp="1"/>
          </p:cNvSpPr>
          <p:nvPr>
            <p:ph type="body" sz="half" idx="2"/>
          </p:nvPr>
        </p:nvSpPr>
        <p:spPr/>
        <p:txBody>
          <a:bodyPr>
            <a:normAutofit fontScale="85000" lnSpcReduction="20000"/>
          </a:bodyPr>
          <a:lstStyle/>
          <a:p>
            <a:endParaRPr lang="en-US" dirty="0" smtClean="0"/>
          </a:p>
          <a:p>
            <a:endParaRPr lang="en-US" sz="1900" dirty="0" smtClean="0">
              <a:latin typeface="Century Gothic" pitchFamily="34" charset="0"/>
            </a:endParaRPr>
          </a:p>
          <a:p>
            <a:r>
              <a:rPr lang="en-US" sz="1900" dirty="0" smtClean="0">
                <a:latin typeface="Century Gothic" pitchFamily="34" charset="0"/>
              </a:rPr>
              <a:t>The Posey Building of </a:t>
            </a:r>
            <a:r>
              <a:rPr lang="en-US" sz="1900" dirty="0" smtClean="0">
                <a:latin typeface="Century Gothic" pitchFamily="34" charset="0"/>
              </a:rPr>
              <a:t>Shawneetown</a:t>
            </a:r>
            <a:r>
              <a:rPr lang="en-US" sz="1900" dirty="0" smtClean="0">
                <a:latin typeface="Century Gothic" pitchFamily="34" charset="0"/>
              </a:rPr>
              <a:t>, Illinois, in which Abraham Lincoln and Robert Ingersoll had law offices</a:t>
            </a:r>
            <a:endParaRPr lang="en-US" sz="1900" dirty="0" smtClean="0">
              <a:latin typeface="Century Gothic" pitchFamily="34" charset="0"/>
            </a:endParaRPr>
          </a:p>
          <a:p>
            <a:endParaRPr lang="en-US" sz="1900" dirty="0" smtClean="0"/>
          </a:p>
          <a:p>
            <a:endParaRPr lang="en-US" dirty="0" smtClean="0"/>
          </a:p>
          <a:p>
            <a:endParaRPr lang="en-US" dirty="0" smtClean="0"/>
          </a:p>
          <a:p>
            <a:endParaRPr lang="en-US" dirty="0" smtClean="0"/>
          </a:p>
          <a:p>
            <a:endParaRPr lang="en-US" sz="17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latin typeface="Century Gothic" pitchFamily="34" charset="0"/>
              </a:rPr>
              <a:t>Digital File</a:t>
            </a:r>
          </a:p>
          <a:p>
            <a:r>
              <a:rPr lang="en-US" dirty="0" smtClean="0">
                <a:latin typeface="Century Gothic" pitchFamily="34" charset="0"/>
                <a:hlinkClick r:id="rId2"/>
              </a:rPr>
              <a:t>http</a:t>
            </a:r>
            <a:r>
              <a:rPr lang="en-US" dirty="0" smtClean="0">
                <a:latin typeface="Century Gothic" pitchFamily="34" charset="0"/>
                <a:hlinkClick r:id="rId2"/>
              </a:rPr>
              <a:t>://</a:t>
            </a:r>
            <a:r>
              <a:rPr lang="en-US" dirty="0" smtClean="0">
                <a:latin typeface="Century Gothic" pitchFamily="34" charset="0"/>
                <a:hlinkClick r:id="rId2"/>
              </a:rPr>
              <a:t>hdl.loc.gov/loc.pnp/fsa.8c51242</a:t>
            </a:r>
            <a:endParaRPr lang="en-US" dirty="0" smtClean="0">
              <a:latin typeface="Century Gothic" pitchFamily="34" charset="0"/>
            </a:endParaRPr>
          </a:p>
          <a:p>
            <a:endParaRPr lang="en-US" dirty="0"/>
          </a:p>
        </p:txBody>
      </p:sp>
      <p:pic>
        <p:nvPicPr>
          <p:cNvPr id="25602" name="Picture 2" descr="The Posey Building of Shawneetown, Illinois, in which Abraham Lincoln and Robert Ingersoll had law offices"/>
          <p:cNvPicPr>
            <a:picLocks noChangeAspect="1" noChangeArrowheads="1"/>
          </p:cNvPicPr>
          <p:nvPr/>
        </p:nvPicPr>
        <p:blipFill>
          <a:blip r:embed="rId3" cstate="print"/>
          <a:srcRect/>
          <a:stretch>
            <a:fillRect/>
          </a:stretch>
        </p:blipFill>
        <p:spPr bwMode="auto">
          <a:xfrm>
            <a:off x="3048000" y="1905000"/>
            <a:ext cx="5778226" cy="418921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14400"/>
            <a:ext cx="8013192" cy="1636776"/>
          </a:xfrm>
        </p:spPr>
        <p:txBody>
          <a:bodyPr>
            <a:normAutofit/>
          </a:bodyPr>
          <a:lstStyle/>
          <a:p>
            <a:r>
              <a:rPr lang="en-US" sz="8000" b="0" dirty="0" smtClean="0">
                <a:latin typeface="Broadway" pitchFamily="82" charset="0"/>
              </a:rPr>
              <a:t>Wordle</a:t>
            </a:r>
            <a:endParaRPr lang="en-US" sz="8000" b="0" dirty="0">
              <a:latin typeface="Broadway" pitchFamily="82" charset="0"/>
            </a:endParaRPr>
          </a:p>
        </p:txBody>
      </p:sp>
      <p:pic>
        <p:nvPicPr>
          <p:cNvPr id="24578" name="Picture 2"/>
          <p:cNvPicPr>
            <a:picLocks noChangeAspect="1" noChangeArrowheads="1"/>
          </p:cNvPicPr>
          <p:nvPr/>
        </p:nvPicPr>
        <p:blipFill>
          <a:blip r:embed="rId2" cstate="print"/>
          <a:srcRect l="18590" t="26667" r="20513" b="17949"/>
          <a:stretch>
            <a:fillRect/>
          </a:stretch>
        </p:blipFill>
        <p:spPr bwMode="auto">
          <a:xfrm>
            <a:off x="609600" y="2819400"/>
            <a:ext cx="7924800" cy="381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2525150" cy="1292352"/>
          </a:xfrm>
        </p:spPr>
        <p:txBody>
          <a:bodyPr>
            <a:noAutofit/>
          </a:bodyPr>
          <a:lstStyle/>
          <a:p>
            <a:r>
              <a:rPr lang="en-US" dirty="0" smtClean="0">
                <a:latin typeface="Broadway" pitchFamily="82" charset="0"/>
              </a:rPr>
              <a:t>Order in People for use of White v. </a:t>
            </a:r>
            <a:r>
              <a:rPr lang="en-US" dirty="0" smtClean="0">
                <a:latin typeface="Broadway" pitchFamily="82" charset="0"/>
              </a:rPr>
              <a:t>Yount</a:t>
            </a:r>
            <a:r>
              <a:rPr lang="en-US" dirty="0" smtClean="0">
                <a:latin typeface="Broadway" pitchFamily="82" charset="0"/>
              </a:rPr>
              <a:t>, [Law papers].</a:t>
            </a:r>
            <a:endParaRPr lang="en-US" dirty="0">
              <a:latin typeface="Broadway" pitchFamily="82" charset="0"/>
            </a:endParaRPr>
          </a:p>
        </p:txBody>
      </p:sp>
      <p:sp>
        <p:nvSpPr>
          <p:cNvPr id="4" name="Text Placeholder 3"/>
          <p:cNvSpPr>
            <a:spLocks noGrp="1"/>
          </p:cNvSpPr>
          <p:nvPr>
            <p:ph type="body" sz="half" idx="2"/>
          </p:nvPr>
        </p:nvSpPr>
        <p:spPr/>
        <p:txBody>
          <a:bodyPr/>
          <a:lstStyle/>
          <a:p>
            <a:r>
              <a:rPr lang="en-US" b="1" dirty="0" smtClean="0">
                <a:latin typeface="Century Gothic" pitchFamily="34" charset="0"/>
              </a:rPr>
              <a:t>Summary:</a:t>
            </a:r>
            <a:r>
              <a:rPr lang="en-US" dirty="0" smtClean="0">
                <a:latin typeface="Century Gothic" pitchFamily="34" charset="0"/>
              </a:rPr>
              <a:t> The people of Illinois, for the use of White, retained </a:t>
            </a:r>
            <a:r>
              <a:rPr lang="en-US" b="1" dirty="0" smtClean="0">
                <a:latin typeface="Century Gothic" pitchFamily="34" charset="0"/>
              </a:rPr>
              <a:t>Lincoln</a:t>
            </a:r>
            <a:r>
              <a:rPr lang="en-US" dirty="0" smtClean="0">
                <a:latin typeface="Century Gothic" pitchFamily="34" charset="0"/>
              </a:rPr>
              <a:t> and sued </a:t>
            </a:r>
            <a:r>
              <a:rPr lang="en-US" dirty="0" smtClean="0">
                <a:latin typeface="Century Gothic" pitchFamily="34" charset="0"/>
              </a:rPr>
              <a:t>Yount</a:t>
            </a:r>
            <a:r>
              <a:rPr lang="en-US" dirty="0" smtClean="0">
                <a:latin typeface="Century Gothic" pitchFamily="34" charset="0"/>
              </a:rPr>
              <a:t> to collect a $12,000 debt. White, the administrator de </a:t>
            </a:r>
            <a:r>
              <a:rPr lang="en-US" dirty="0" smtClean="0">
                <a:latin typeface="Century Gothic" pitchFamily="34" charset="0"/>
              </a:rPr>
              <a:t>bonis</a:t>
            </a:r>
            <a:r>
              <a:rPr lang="en-US" dirty="0" smtClean="0">
                <a:latin typeface="Century Gothic" pitchFamily="34" charset="0"/>
              </a:rPr>
              <a:t> non of Joseph Davis's estate, charged that </a:t>
            </a:r>
            <a:r>
              <a:rPr lang="en-US" dirty="0" smtClean="0">
                <a:latin typeface="Century Gothic" pitchFamily="34" charset="0"/>
              </a:rPr>
              <a:t>Yount</a:t>
            </a:r>
            <a:r>
              <a:rPr lang="en-US" dirty="0" smtClean="0">
                <a:latin typeface="Century Gothic" pitchFamily="34" charset="0"/>
              </a:rPr>
              <a:t>, as administrator of Marcus Snow's estate, was liable for the $12,000 due to the Davis estate from Snow, who had been administrator de </a:t>
            </a:r>
            <a:r>
              <a:rPr lang="en-US" dirty="0" smtClean="0">
                <a:latin typeface="Century Gothic" pitchFamily="34" charset="0"/>
              </a:rPr>
              <a:t>bonis</a:t>
            </a:r>
            <a:r>
              <a:rPr lang="en-US" dirty="0" smtClean="0">
                <a:latin typeface="Century Gothic" pitchFamily="34" charset="0"/>
              </a:rPr>
              <a:t> non of Davis's estate until his death. White stated that the $12,000 debt </a:t>
            </a:r>
            <a:endParaRPr lang="en-US" dirty="0">
              <a:latin typeface="Century Gothic" pitchFamily="34" charset="0"/>
            </a:endParaRPr>
          </a:p>
        </p:txBody>
      </p:sp>
      <p:pic>
        <p:nvPicPr>
          <p:cNvPr id="5" name="Picture 4" descr="Image 1 of 2, Order in People for use of White v. Yount, [Law pa">
            <a:hlinkClick r:id="rId2"/>
          </p:cNvPr>
          <p:cNvPicPr/>
          <p:nvPr/>
        </p:nvPicPr>
        <p:blipFill>
          <a:blip r:embed="rId3" cstate="print"/>
          <a:srcRect/>
          <a:stretch>
            <a:fillRect/>
          </a:stretch>
        </p:blipFill>
        <p:spPr bwMode="auto">
          <a:xfrm>
            <a:off x="3581400" y="1524000"/>
            <a:ext cx="4724400" cy="5192950"/>
          </a:xfrm>
          <a:prstGeom prst="rect">
            <a:avLst/>
          </a:prstGeom>
          <a:noFill/>
          <a:ln w="9525">
            <a:noFill/>
            <a:miter lim="800000"/>
            <a:headEnd/>
            <a:tailEnd/>
          </a:ln>
        </p:spPr>
      </p:pic>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http://hdl.loc.gov/loc.rbc/lprbscsm.scsm1510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http://hdl.loc.gov/loc.rbc/lprbscsm.scsm1510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http://hdl.loc.gov/loc.rbc/lprbscsm.scsm1510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http://hdl.loc.gov/loc.rbc/lprbscsm.scsm1510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228600" y="5867400"/>
            <a:ext cx="2433680"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Century Gothic" pitchFamily="34"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hlinkClick r:id="rId4"/>
              </a:rPr>
              <a:t>http://hdl.loc.gov/loc.rbc/lprbscsm.scsm1510</a:t>
            </a:r>
            <a:endPar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Order in People v. </a:t>
            </a:r>
            <a:r>
              <a:rPr lang="en-US" dirty="0" smtClean="0">
                <a:latin typeface="Broadway" pitchFamily="82" charset="0"/>
              </a:rPr>
              <a:t>Loe</a:t>
            </a:r>
            <a:r>
              <a:rPr lang="en-US" dirty="0" smtClean="0">
                <a:latin typeface="Broadway" pitchFamily="82" charset="0"/>
              </a:rPr>
              <a:t>, [Law papers].</a:t>
            </a:r>
            <a:endParaRPr lang="en-US" dirty="0">
              <a:latin typeface="Broadway" pitchFamily="82" charset="0"/>
            </a:endParaRPr>
          </a:p>
        </p:txBody>
      </p:sp>
      <p:sp>
        <p:nvSpPr>
          <p:cNvPr id="4" name="Text Placeholder 3"/>
          <p:cNvSpPr>
            <a:spLocks noGrp="1"/>
          </p:cNvSpPr>
          <p:nvPr>
            <p:ph type="body" sz="half" idx="2"/>
          </p:nvPr>
        </p:nvSpPr>
        <p:spPr/>
        <p:txBody>
          <a:bodyPr/>
          <a:lstStyle/>
          <a:p>
            <a:r>
              <a:rPr lang="en-US" b="1" dirty="0" smtClean="0">
                <a:latin typeface="Century Gothic" pitchFamily="34" charset="0"/>
              </a:rPr>
              <a:t>Summary</a:t>
            </a:r>
            <a:r>
              <a:rPr lang="en-US" dirty="0" smtClean="0">
                <a:latin typeface="Century Gothic" pitchFamily="34" charset="0"/>
              </a:rPr>
              <a:t>: First portion appears to be in </a:t>
            </a:r>
            <a:r>
              <a:rPr lang="en-US" b="1" dirty="0" smtClean="0">
                <a:latin typeface="Century Gothic" pitchFamily="34" charset="0"/>
              </a:rPr>
              <a:t>Lincoln's</a:t>
            </a:r>
            <a:r>
              <a:rPr lang="en-US" dirty="0" smtClean="0">
                <a:latin typeface="Century Gothic" pitchFamily="34" charset="0"/>
              </a:rPr>
              <a:t> hand.</a:t>
            </a:r>
          </a:p>
          <a:p>
            <a:endParaRPr lang="en-US" dirty="0">
              <a:latin typeface="Century Gothic" pitchFamily="34" charset="0"/>
            </a:endParaRPr>
          </a:p>
        </p:txBody>
      </p:sp>
      <p:pic>
        <p:nvPicPr>
          <p:cNvPr id="5" name="Picture 4" descr="001qCAQE7LZL.gif"/>
          <p:cNvPicPr/>
          <p:nvPr/>
        </p:nvPicPr>
        <p:blipFill>
          <a:blip r:embed="rId2" cstate="print"/>
          <a:stretch>
            <a:fillRect/>
          </a:stretch>
        </p:blipFill>
        <p:spPr>
          <a:xfrm>
            <a:off x="3352800" y="1905000"/>
            <a:ext cx="5562600" cy="4567238"/>
          </a:xfrm>
          <a:prstGeom prst="rect">
            <a:avLst/>
          </a:prstGeom>
        </p:spPr>
      </p:pic>
      <p:sp>
        <p:nvSpPr>
          <p:cNvPr id="2049" name="Rectangle 1"/>
          <p:cNvSpPr>
            <a:spLocks noChangeArrowheads="1"/>
          </p:cNvSpPr>
          <p:nvPr/>
        </p:nvSpPr>
        <p:spPr bwMode="auto">
          <a:xfrm>
            <a:off x="152400" y="6016080"/>
            <a:ext cx="2433680"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Century Gothic" pitchFamily="34" charset="0"/>
                <a:ea typeface="Times New Roman" pitchFamily="18" charset="0"/>
                <a:cs typeface="Times New Roman" pitchFamily="18" charset="0"/>
              </a:rPr>
              <a:t>Digital 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hlinkClick r:id="rId3"/>
              </a:rPr>
              <a:t>http://hdl.loc.gov/loc.rbc/lprbscsm.scsm1598</a:t>
            </a:r>
            <a:endPar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oadway" pitchFamily="82" charset="0"/>
              </a:rPr>
              <a:t>Jury Instructions in Roberts v. </a:t>
            </a:r>
            <a:r>
              <a:rPr lang="en-US" dirty="0" smtClean="0">
                <a:latin typeface="Broadway" pitchFamily="82" charset="0"/>
              </a:rPr>
              <a:t>Harkness</a:t>
            </a:r>
            <a:r>
              <a:rPr lang="en-US" dirty="0" smtClean="0">
                <a:latin typeface="Broadway" pitchFamily="82" charset="0"/>
              </a:rPr>
              <a:t>, [Law papers].</a:t>
            </a:r>
            <a:endParaRPr lang="en-US" dirty="0">
              <a:latin typeface="Broadway" pitchFamily="82" charset="0"/>
            </a:endParaRPr>
          </a:p>
        </p:txBody>
      </p:sp>
      <p:sp>
        <p:nvSpPr>
          <p:cNvPr id="4" name="Text Placeholder 3"/>
          <p:cNvSpPr>
            <a:spLocks noGrp="1"/>
          </p:cNvSpPr>
          <p:nvPr>
            <p:ph type="body" sz="half" idx="2"/>
          </p:nvPr>
        </p:nvSpPr>
        <p:spPr/>
        <p:txBody>
          <a:bodyPr>
            <a:normAutofit fontScale="92500" lnSpcReduction="20000"/>
          </a:bodyPr>
          <a:lstStyle/>
          <a:p>
            <a:r>
              <a:rPr lang="en-US" b="1" dirty="0" smtClean="0">
                <a:latin typeface="Century Gothic" pitchFamily="34" charset="0"/>
              </a:rPr>
              <a:t>Summary</a:t>
            </a:r>
            <a:r>
              <a:rPr lang="en-US" dirty="0" smtClean="0">
                <a:latin typeface="Century Gothic" pitchFamily="34" charset="0"/>
              </a:rPr>
              <a:t>: </a:t>
            </a:r>
            <a:r>
              <a:rPr lang="en-US" dirty="0" smtClean="0">
                <a:latin typeface="Century Gothic" pitchFamily="34" charset="0"/>
              </a:rPr>
              <a:t>Harkness</a:t>
            </a:r>
            <a:r>
              <a:rPr lang="en-US" dirty="0" smtClean="0">
                <a:latin typeface="Century Gothic" pitchFamily="34" charset="0"/>
              </a:rPr>
              <a:t> gave Isaiah Roberts three promissory notes in 1834 totaling $1,080. Isaiah assigned the notes to Henry Roberts, who sued </a:t>
            </a:r>
            <a:r>
              <a:rPr lang="en-US" dirty="0" smtClean="0">
                <a:latin typeface="Century Gothic" pitchFamily="34" charset="0"/>
              </a:rPr>
              <a:t>Harkness</a:t>
            </a:r>
            <a:r>
              <a:rPr lang="en-US" dirty="0" smtClean="0">
                <a:latin typeface="Century Gothic" pitchFamily="34" charset="0"/>
              </a:rPr>
              <a:t> in the Peoria County Circuit Court after </a:t>
            </a:r>
            <a:r>
              <a:rPr lang="en-US" dirty="0" smtClean="0">
                <a:latin typeface="Century Gothic" pitchFamily="34" charset="0"/>
              </a:rPr>
              <a:t>Harkness</a:t>
            </a:r>
            <a:r>
              <a:rPr lang="en-US" dirty="0" smtClean="0">
                <a:latin typeface="Century Gothic" pitchFamily="34" charset="0"/>
              </a:rPr>
              <a:t> failed to pay. </a:t>
            </a:r>
            <a:r>
              <a:rPr lang="en-US" dirty="0" smtClean="0">
                <a:latin typeface="Century Gothic" pitchFamily="34" charset="0"/>
              </a:rPr>
              <a:t>Harkness</a:t>
            </a:r>
            <a:r>
              <a:rPr lang="en-US" dirty="0" smtClean="0">
                <a:latin typeface="Century Gothic" pitchFamily="34" charset="0"/>
              </a:rPr>
              <a:t> argued that Roberts for $1,440 sold him an idea for an invention to manufacture bricks. </a:t>
            </a:r>
            <a:r>
              <a:rPr lang="en-US" dirty="0" smtClean="0">
                <a:latin typeface="Century Gothic" pitchFamily="34" charset="0"/>
              </a:rPr>
              <a:t>Harkness</a:t>
            </a:r>
            <a:r>
              <a:rPr lang="en-US" dirty="0" smtClean="0">
                <a:latin typeface="Century Gothic" pitchFamily="34" charset="0"/>
              </a:rPr>
              <a:t> refused to pay because he discovered that the invention was useless, which broke the consideration of the promissory notes. The court granted a change of venue to Tazewell County Circuit Court, and </a:t>
            </a:r>
            <a:r>
              <a:rPr lang="en-US" dirty="0" smtClean="0">
                <a:latin typeface="Century Gothic" pitchFamily="34" charset="0"/>
              </a:rPr>
              <a:t>Harkness</a:t>
            </a:r>
            <a:r>
              <a:rPr lang="en-US" dirty="0" smtClean="0">
                <a:latin typeface="Century Gothic" pitchFamily="34" charset="0"/>
              </a:rPr>
              <a:t> retained Lincoln. The first jury failed to reach a verdict, but a second jury found for </a:t>
            </a:r>
            <a:r>
              <a:rPr lang="en-US" dirty="0" smtClean="0">
                <a:latin typeface="Century Gothic" pitchFamily="34" charset="0"/>
              </a:rPr>
              <a:t>Harkness</a:t>
            </a:r>
            <a:r>
              <a:rPr lang="en-US" dirty="0" smtClean="0">
                <a:latin typeface="Century Gothic" pitchFamily="34" charset="0"/>
              </a:rPr>
              <a:t>. Roberts motioned for a new trial, but the court overruled the motion</a:t>
            </a:r>
            <a:endParaRPr lang="en-US" dirty="0">
              <a:latin typeface="Century Gothic" pitchFamily="34" charset="0"/>
            </a:endParaRPr>
          </a:p>
        </p:txBody>
      </p:sp>
      <p:pic>
        <p:nvPicPr>
          <p:cNvPr id="1028" name="Picture 4" descr="Image 1 of 2, Jury Instructions in Roberts v. Harkness, [Law pap">
            <a:hlinkClick r:id="rId2"/>
          </p:cNvPr>
          <p:cNvPicPr>
            <a:picLocks noChangeAspect="1" noChangeArrowheads="1"/>
          </p:cNvPicPr>
          <p:nvPr/>
        </p:nvPicPr>
        <p:blipFill>
          <a:blip r:embed="rId3" cstate="print"/>
          <a:srcRect/>
          <a:stretch>
            <a:fillRect/>
          </a:stretch>
        </p:blipFill>
        <p:spPr bwMode="auto">
          <a:xfrm>
            <a:off x="3429000" y="1676400"/>
            <a:ext cx="4953000" cy="4888548"/>
          </a:xfrm>
          <a:prstGeom prst="rect">
            <a:avLst/>
          </a:prstGeom>
          <a:noFill/>
        </p:spPr>
      </p:pic>
      <p:sp>
        <p:nvSpPr>
          <p:cNvPr id="1029" name="Rectangle 5"/>
          <p:cNvSpPr>
            <a:spLocks noChangeArrowheads="1"/>
          </p:cNvSpPr>
          <p:nvPr/>
        </p:nvSpPr>
        <p:spPr bwMode="auto">
          <a:xfrm>
            <a:off x="152400" y="6172200"/>
            <a:ext cx="2433680"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Century Gothic" pitchFamily="34"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br>
            <a:r>
              <a:rPr kumimoji="0" lang="en-US" sz="8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hlinkClick r:id="rId4"/>
              </a:rPr>
              <a:t>http://hdl.loc.gov/loc.rbc/lprbscsm.scsm1466</a:t>
            </a:r>
            <a:endParaRPr kumimoji="0" lang="en-US" sz="18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oadway" pitchFamily="82" charset="0"/>
              </a:rPr>
              <a:t>Amended Replication in Kellogg v. Crain, [Law papers].</a:t>
            </a:r>
            <a:endParaRPr lang="en-US" dirty="0">
              <a:latin typeface="Broadway" pitchFamily="82" charset="0"/>
            </a:endParaRPr>
          </a:p>
        </p:txBody>
      </p:sp>
      <p:sp>
        <p:nvSpPr>
          <p:cNvPr id="4" name="Text Placeholder 3"/>
          <p:cNvSpPr>
            <a:spLocks noGrp="1"/>
          </p:cNvSpPr>
          <p:nvPr>
            <p:ph type="body" sz="half" idx="2"/>
          </p:nvPr>
        </p:nvSpPr>
        <p:spPr/>
        <p:txBody>
          <a:bodyPr>
            <a:normAutofit fontScale="92500" lnSpcReduction="10000"/>
          </a:bodyPr>
          <a:lstStyle/>
          <a:p>
            <a:r>
              <a:rPr lang="en-US" b="1" dirty="0" smtClean="0">
                <a:latin typeface="Century Gothic" pitchFamily="34" charset="0"/>
              </a:rPr>
              <a:t>Summary</a:t>
            </a:r>
            <a:r>
              <a:rPr lang="en-US" dirty="0" smtClean="0">
                <a:latin typeface="Century Gothic" pitchFamily="34" charset="0"/>
              </a:rPr>
              <a:t>: Kellogg and Lewis Crain dissolved their business partnership, but Crain owed Kellogg $16,000 to pay off the business's debts. Crain died before paying, and Kellogg sued James Crain, who served as surety for Lewis Crain, in an action of debt for $16,000. The court granted a change of venue to </a:t>
            </a:r>
            <a:r>
              <a:rPr lang="en-US" b="1" dirty="0" smtClean="0">
                <a:latin typeface="Century Gothic" pitchFamily="34" charset="0"/>
              </a:rPr>
              <a:t>Peoria</a:t>
            </a:r>
            <a:r>
              <a:rPr lang="en-US" dirty="0" smtClean="0">
                <a:latin typeface="Century Gothic" pitchFamily="34" charset="0"/>
              </a:rPr>
              <a:t> County, but the court there remanded the case back to Tazewell County. Kellogg retained </a:t>
            </a:r>
            <a:r>
              <a:rPr lang="en-US" b="1" dirty="0" smtClean="0">
                <a:latin typeface="Century Gothic" pitchFamily="34" charset="0"/>
              </a:rPr>
              <a:t>Lincoln</a:t>
            </a:r>
            <a:r>
              <a:rPr lang="en-US" dirty="0" smtClean="0">
                <a:latin typeface="Century Gothic" pitchFamily="34" charset="0"/>
              </a:rPr>
              <a:t> but failed to appear, and the court dismissed the case. Kellogg motioned to reinstate the case because he was ill and could not attend court. The court set aside the dismissal and ruled for Kellogg for $16,000. </a:t>
            </a:r>
          </a:p>
          <a:p>
            <a:endParaRPr lang="en-US" dirty="0">
              <a:latin typeface="Century Gothic" pitchFamily="34" charset="0"/>
            </a:endParaRPr>
          </a:p>
        </p:txBody>
      </p:sp>
      <p:pic>
        <p:nvPicPr>
          <p:cNvPr id="5" name="Picture 4" descr="Image 1 of 2, Amended Replication in Kellogg v. Crain, [Law pape">
            <a:hlinkClick r:id="rId3"/>
          </p:cNvPr>
          <p:cNvPicPr/>
          <p:nvPr/>
        </p:nvPicPr>
        <p:blipFill>
          <a:blip r:embed="rId4" cstate="print"/>
          <a:srcRect/>
          <a:stretch>
            <a:fillRect/>
          </a:stretch>
        </p:blipFill>
        <p:spPr bwMode="auto">
          <a:xfrm>
            <a:off x="3657600" y="1600200"/>
            <a:ext cx="4419600" cy="5105400"/>
          </a:xfrm>
          <a:prstGeom prst="rect">
            <a:avLst/>
          </a:prstGeom>
          <a:noFill/>
          <a:ln w="9525">
            <a:noFill/>
            <a:miter lim="800000"/>
            <a:headEnd/>
            <a:tailEnd/>
          </a:ln>
        </p:spPr>
      </p:pic>
      <p:sp>
        <p:nvSpPr>
          <p:cNvPr id="23553" name="Rectangle 1"/>
          <p:cNvSpPr>
            <a:spLocks noChangeArrowheads="1"/>
          </p:cNvSpPr>
          <p:nvPr/>
        </p:nvSpPr>
        <p:spPr bwMode="auto">
          <a:xfrm>
            <a:off x="152400" y="6078379"/>
            <a:ext cx="2433680"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Century Gothic" pitchFamily="34"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hlinkClick r:id="rId5"/>
              </a:rPr>
              <a:t>http://hdl.loc.gov/loc.rbc/lprbscsm.scsm1374</a:t>
            </a:r>
            <a:endParaRPr kumimoji="0" lang="en-US" sz="18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oadway" pitchFamily="82" charset="0"/>
              </a:rPr>
              <a:t>Plea in Harris v. Shaw et al, [Law papers].</a:t>
            </a:r>
            <a:endParaRPr lang="en-US" dirty="0">
              <a:latin typeface="Broadway" pitchFamily="82" charset="0"/>
            </a:endParaRPr>
          </a:p>
        </p:txBody>
      </p:sp>
      <p:sp>
        <p:nvSpPr>
          <p:cNvPr id="4" name="Text Placeholder 3"/>
          <p:cNvSpPr>
            <a:spLocks noGrp="1"/>
          </p:cNvSpPr>
          <p:nvPr>
            <p:ph type="body" sz="half" idx="2"/>
          </p:nvPr>
        </p:nvSpPr>
        <p:spPr/>
        <p:txBody>
          <a:bodyPr/>
          <a:lstStyle/>
          <a:p>
            <a:r>
              <a:rPr lang="en-US" b="1" dirty="0" smtClean="0">
                <a:latin typeface="Century Gothic" pitchFamily="34" charset="0"/>
              </a:rPr>
              <a:t>Summary</a:t>
            </a:r>
            <a:r>
              <a:rPr lang="en-US" dirty="0" smtClean="0">
                <a:latin typeface="Century Gothic" pitchFamily="34" charset="0"/>
              </a:rPr>
              <a:t>: Sentence at bottom appears to be in Lincoln's hand.</a:t>
            </a:r>
            <a:endParaRPr lang="en-US" dirty="0">
              <a:latin typeface="Century Gothic" pitchFamily="34" charset="0"/>
            </a:endParaRPr>
          </a:p>
        </p:txBody>
      </p:sp>
      <p:pic>
        <p:nvPicPr>
          <p:cNvPr id="5" name="Picture 4" descr="Image 1 of 2, Plea in Harris v. Shaw et al, [Law papers].">
            <a:hlinkClick r:id="rId2"/>
          </p:cNvPr>
          <p:cNvPicPr/>
          <p:nvPr/>
        </p:nvPicPr>
        <p:blipFill>
          <a:blip r:embed="rId3" cstate="print"/>
          <a:srcRect/>
          <a:stretch>
            <a:fillRect/>
          </a:stretch>
        </p:blipFill>
        <p:spPr bwMode="auto">
          <a:xfrm>
            <a:off x="3505200" y="1676400"/>
            <a:ext cx="5105400" cy="5029200"/>
          </a:xfrm>
          <a:prstGeom prst="rect">
            <a:avLst/>
          </a:prstGeom>
          <a:noFill/>
          <a:ln w="9525">
            <a:noFill/>
            <a:miter lim="800000"/>
            <a:headEnd/>
            <a:tailEnd/>
          </a:ln>
        </p:spPr>
      </p:pic>
      <p:sp>
        <p:nvSpPr>
          <p:cNvPr id="20481" name="Rectangle 1"/>
          <p:cNvSpPr>
            <a:spLocks noChangeArrowheads="1"/>
          </p:cNvSpPr>
          <p:nvPr/>
        </p:nvSpPr>
        <p:spPr bwMode="auto">
          <a:xfrm>
            <a:off x="228600" y="5867400"/>
            <a:ext cx="2433680"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Century Gothic" pitchFamily="34"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br>
            <a:r>
              <a:rPr kumimoji="0" lang="en-US" sz="8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hlinkClick r:id="rId4"/>
              </a:rPr>
              <a:t>http://hdl.loc.gov/loc.rbc/lprbscsm.scsm1597</a:t>
            </a:r>
            <a:endParaRPr kumimoji="0" lang="en-US" sz="18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oadway" pitchFamily="82" charset="0"/>
              </a:rPr>
              <a:t>Affidavit in Dunham v. Bale &amp; Bale, [Law papers].</a:t>
            </a:r>
            <a:endParaRPr lang="en-US" dirty="0">
              <a:latin typeface="Broadway" pitchFamily="82" charset="0"/>
            </a:endParaRPr>
          </a:p>
        </p:txBody>
      </p:sp>
      <p:sp>
        <p:nvSpPr>
          <p:cNvPr id="4" name="Text Placeholder 3"/>
          <p:cNvSpPr>
            <a:spLocks noGrp="1"/>
          </p:cNvSpPr>
          <p:nvPr>
            <p:ph type="body" sz="half" idx="2"/>
          </p:nvPr>
        </p:nvSpPr>
        <p:spPr/>
        <p:txBody>
          <a:bodyPr/>
          <a:lstStyle/>
          <a:p>
            <a:r>
              <a:rPr lang="en-US" b="1" dirty="0" smtClean="0">
                <a:latin typeface="Century Gothic" pitchFamily="34" charset="0"/>
              </a:rPr>
              <a:t>Summary</a:t>
            </a:r>
            <a:r>
              <a:rPr lang="en-US" dirty="0" smtClean="0">
                <a:latin typeface="Century Gothic" pitchFamily="34" charset="0"/>
              </a:rPr>
              <a:t>: Robert Dunham, as administrator of James Dunham's estate, retained </a:t>
            </a:r>
            <a:r>
              <a:rPr lang="en-US" b="1" dirty="0" smtClean="0">
                <a:latin typeface="Century Gothic" pitchFamily="34" charset="0"/>
              </a:rPr>
              <a:t>Lincoln</a:t>
            </a:r>
            <a:r>
              <a:rPr lang="en-US" dirty="0" smtClean="0">
                <a:latin typeface="Century Gothic" pitchFamily="34" charset="0"/>
              </a:rPr>
              <a:t> and sued James Bale and Jacob Bale in an action of </a:t>
            </a:r>
            <a:r>
              <a:rPr lang="en-US" dirty="0" smtClean="0">
                <a:latin typeface="Century Gothic" pitchFamily="34" charset="0"/>
              </a:rPr>
              <a:t>trover</a:t>
            </a:r>
            <a:r>
              <a:rPr lang="en-US" dirty="0" smtClean="0">
                <a:latin typeface="Century Gothic" pitchFamily="34" charset="0"/>
              </a:rPr>
              <a:t>. Dunham dismissed his suit against the Bales. </a:t>
            </a:r>
            <a:r>
              <a:rPr lang="en-US" b="1" dirty="0" smtClean="0">
                <a:latin typeface="Century Gothic" pitchFamily="34" charset="0"/>
              </a:rPr>
              <a:t>Lincoln</a:t>
            </a:r>
            <a:r>
              <a:rPr lang="en-US" dirty="0" smtClean="0">
                <a:latin typeface="Century Gothic" pitchFamily="34" charset="0"/>
              </a:rPr>
              <a:t> and his co-counsel received $10 for their legal services. </a:t>
            </a:r>
          </a:p>
          <a:p>
            <a:endParaRPr lang="en-US" dirty="0">
              <a:latin typeface="Century Gothic" pitchFamily="34" charset="0"/>
            </a:endParaRPr>
          </a:p>
        </p:txBody>
      </p:sp>
      <p:pic>
        <p:nvPicPr>
          <p:cNvPr id="5" name="Picture 4" descr="Image 1 of 2, Affidavit in Dunham v. Bale &amp; Bale, [Law papers].">
            <a:hlinkClick r:id="rId2"/>
          </p:cNvPr>
          <p:cNvPicPr/>
          <p:nvPr/>
        </p:nvPicPr>
        <p:blipFill>
          <a:blip r:embed="rId3" cstate="print"/>
          <a:srcRect/>
          <a:stretch>
            <a:fillRect/>
          </a:stretch>
        </p:blipFill>
        <p:spPr bwMode="auto">
          <a:xfrm>
            <a:off x="3657600" y="1752600"/>
            <a:ext cx="4571999" cy="4876800"/>
          </a:xfrm>
          <a:prstGeom prst="rect">
            <a:avLst/>
          </a:prstGeom>
          <a:noFill/>
          <a:ln w="9525">
            <a:noFill/>
            <a:miter lim="800000"/>
            <a:headEnd/>
            <a:tailEnd/>
          </a:ln>
        </p:spPr>
      </p:pic>
      <p:sp>
        <p:nvSpPr>
          <p:cNvPr id="19457" name="Rectangle 1"/>
          <p:cNvSpPr>
            <a:spLocks noChangeArrowheads="1"/>
          </p:cNvSpPr>
          <p:nvPr/>
        </p:nvSpPr>
        <p:spPr bwMode="auto">
          <a:xfrm>
            <a:off x="152400" y="6078379"/>
            <a:ext cx="2433680"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Century Gothic" pitchFamily="34" charset="0"/>
                <a:ea typeface="Times New Roman" pitchFamily="18" charset="0"/>
                <a:cs typeface="Times New Roman" pitchFamily="18" charset="0"/>
              </a:rPr>
              <a:t>Digital ID</a:t>
            </a:r>
            <a:endParaRPr kumimoji="0" lang="en-US" sz="8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t/>
            </a:r>
            <a:b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rPr>
            </a:br>
            <a:r>
              <a:rPr kumimoji="0" lang="en-US" sz="800" b="0" i="0" u="none" strike="noStrike" cap="none" normalizeH="0" baseline="0" dirty="0" smtClean="0">
                <a:ln>
                  <a:noFill/>
                </a:ln>
                <a:solidFill>
                  <a:srgbClr val="666666"/>
                </a:solidFill>
                <a:effectLst/>
                <a:latin typeface="Century Gothic" pitchFamily="34" charset="0"/>
                <a:ea typeface="Times New Roman" pitchFamily="18" charset="0"/>
                <a:cs typeface="Times New Roman" pitchFamily="18" charset="0"/>
                <a:hlinkClick r:id="rId4"/>
              </a:rPr>
              <a:t>http://hdl.loc.gov/loc.rbc/lprbscsm.scsm1575</a:t>
            </a:r>
            <a:endParaRPr kumimoji="0" lang="en-US" sz="1800" b="0"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2525150" cy="1597152"/>
          </a:xfrm>
        </p:spPr>
        <p:txBody>
          <a:bodyPr>
            <a:noAutofit/>
          </a:bodyPr>
          <a:lstStyle/>
          <a:p>
            <a:r>
              <a:rPr lang="en-US" sz="1400" dirty="0" smtClean="0">
                <a:latin typeface="Broadway" pitchFamily="82" charset="0"/>
              </a:rPr>
              <a:t/>
            </a:r>
            <a:br>
              <a:rPr lang="en-US" sz="1400" dirty="0" smtClean="0">
                <a:latin typeface="Broadway" pitchFamily="82" charset="0"/>
              </a:rPr>
            </a:br>
            <a:r>
              <a:rPr lang="en-US" sz="1400" b="1" dirty="0" smtClean="0">
                <a:latin typeface="Broadway" pitchFamily="82" charset="0"/>
              </a:rPr>
              <a:t>[Abraham Lincoln, three-quarter length portrait, seated, facing right; hair parted on Lincoln's right side]</a:t>
            </a:r>
            <a:br>
              <a:rPr lang="en-US" sz="1400" b="1" dirty="0" smtClean="0">
                <a:latin typeface="Broadway" pitchFamily="82" charset="0"/>
              </a:rPr>
            </a:br>
            <a:endParaRPr lang="en-US" sz="1400" dirty="0">
              <a:latin typeface="Broadway" pitchFamily="82" charset="0"/>
            </a:endParaRPr>
          </a:p>
        </p:txBody>
      </p:sp>
      <p:sp>
        <p:nvSpPr>
          <p:cNvPr id="4" name="Text Placeholder 3"/>
          <p:cNvSpPr>
            <a:spLocks noGrp="1"/>
          </p:cNvSpPr>
          <p:nvPr>
            <p:ph type="body" sz="half" idx="2"/>
          </p:nvPr>
        </p:nvSpPr>
        <p:spPr/>
        <p:txBody>
          <a:bodyPr>
            <a:normAutofit/>
          </a:bodyPr>
          <a:lstStyle/>
          <a:p>
            <a:r>
              <a:rPr lang="en-US" b="1" dirty="0" smtClean="0">
                <a:latin typeface="Century Gothic" pitchFamily="34" charset="0"/>
              </a:rPr>
              <a:t>Creator</a:t>
            </a:r>
            <a:r>
              <a:rPr lang="en-US" dirty="0" smtClean="0">
                <a:latin typeface="Century Gothic" pitchFamily="34" charset="0"/>
              </a:rPr>
              <a:t>: </a:t>
            </a:r>
            <a:r>
              <a:rPr lang="en-US" dirty="0" smtClean="0">
                <a:latin typeface="Century Gothic" pitchFamily="34" charset="0"/>
              </a:rPr>
              <a:t>Anthony Berger, photographer</a:t>
            </a:r>
            <a:endParaRPr lang="en-US"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endParaRPr lang="en-US" sz="1100" dirty="0" smtClean="0">
              <a:latin typeface="Century Gothic" pitchFamily="34" charset="0"/>
            </a:endParaRPr>
          </a:p>
          <a:p>
            <a:r>
              <a:rPr lang="en-US" sz="1100" dirty="0" smtClean="0">
                <a:latin typeface="Century Gothic" pitchFamily="34" charset="0"/>
              </a:rPr>
              <a:t>Digital file :</a:t>
            </a:r>
          </a:p>
          <a:p>
            <a:r>
              <a:rPr lang="en-US" sz="1100" dirty="0" smtClean="0">
                <a:latin typeface="Century Gothic" pitchFamily="34" charset="0"/>
              </a:rPr>
              <a:t/>
            </a:r>
            <a:br>
              <a:rPr lang="en-US" sz="1100" dirty="0" smtClean="0">
                <a:latin typeface="Century Gothic" pitchFamily="34" charset="0"/>
              </a:rPr>
            </a:br>
            <a:r>
              <a:rPr lang="en-US" sz="1100" dirty="0" smtClean="0">
                <a:latin typeface="Century Gothic" pitchFamily="34" charset="0"/>
                <a:hlinkClick r:id="rId2"/>
              </a:rPr>
              <a:t>http://hdl.loc.gov/loc.pnp/cph.3a07486</a:t>
            </a:r>
            <a:endParaRPr lang="en-US" sz="1100" dirty="0" smtClean="0">
              <a:latin typeface="Century Gothic" pitchFamily="34" charset="0"/>
            </a:endParaRPr>
          </a:p>
          <a:p>
            <a:endParaRPr lang="en-US" dirty="0">
              <a:latin typeface="Century Gothic" pitchFamily="34" charset="0"/>
            </a:endParaRPr>
          </a:p>
        </p:txBody>
      </p:sp>
      <p:pic>
        <p:nvPicPr>
          <p:cNvPr id="17410" name="Picture 2" descr="[Abraham Lincoln, three-quarter length portrait, seated, facing right; hair parted on Lincoln's right side]"/>
          <p:cNvPicPr>
            <a:picLocks noChangeAspect="1" noChangeArrowheads="1"/>
          </p:cNvPicPr>
          <p:nvPr/>
        </p:nvPicPr>
        <p:blipFill>
          <a:blip r:embed="rId3" cstate="print"/>
          <a:srcRect/>
          <a:stretch>
            <a:fillRect/>
          </a:stretch>
        </p:blipFill>
        <p:spPr bwMode="auto">
          <a:xfrm>
            <a:off x="3886200" y="1600200"/>
            <a:ext cx="3971925" cy="49552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525150" cy="978408"/>
          </a:xfrm>
        </p:spPr>
        <p:txBody>
          <a:bodyPr>
            <a:noAutofit/>
          </a:bodyPr>
          <a:lstStyle/>
          <a:p>
            <a:r>
              <a:rPr lang="en-US" sz="2400" b="1" dirty="0" smtClean="0">
                <a:latin typeface="Broadway" pitchFamily="82" charset="0"/>
              </a:rPr>
              <a:t>Abraham Lincoln, </a:t>
            </a:r>
            <a:r>
              <a:rPr lang="en-US" sz="2400" b="1" dirty="0" smtClean="0">
                <a:latin typeface="Broadway" pitchFamily="82" charset="0"/>
              </a:rPr>
              <a:t>Pres't</a:t>
            </a:r>
            <a:r>
              <a:rPr lang="en-US" sz="2400" b="1" dirty="0" smtClean="0">
                <a:latin typeface="Broadway" pitchFamily="82" charset="0"/>
              </a:rPr>
              <a:t> U.S.</a:t>
            </a:r>
            <a:endParaRPr lang="en-US" sz="2400" dirty="0">
              <a:latin typeface="Broadway" pitchFamily="82" charset="0"/>
            </a:endParaRPr>
          </a:p>
        </p:txBody>
      </p:sp>
      <p:sp>
        <p:nvSpPr>
          <p:cNvPr id="4" name="Text Placeholder 3"/>
          <p:cNvSpPr>
            <a:spLocks noGrp="1"/>
          </p:cNvSpPr>
          <p:nvPr>
            <p:ph type="body" sz="half" idx="2"/>
          </p:nvPr>
        </p:nvSpPr>
        <p:spPr/>
        <p:txBody>
          <a:bodyPr>
            <a:normAutofit/>
          </a:bodyPr>
          <a:lstStyle/>
          <a:p>
            <a:r>
              <a:rPr lang="en-US" b="1" dirty="0" smtClean="0">
                <a:latin typeface="Century Gothic" pitchFamily="34" charset="0"/>
              </a:rPr>
              <a:t>Summary</a:t>
            </a:r>
            <a:r>
              <a:rPr lang="en-US" dirty="0" smtClean="0">
                <a:latin typeface="Century Gothic" pitchFamily="34" charset="0"/>
              </a:rPr>
              <a:t>: Photograph from the last formal portrait sitting, Feb. 5, 1865, in Washington, D.C. "One of five poses taken by Gardner ten weeks before the President was assassinated." (Source: </a:t>
            </a:r>
            <a:r>
              <a:rPr lang="en-US" dirty="0" smtClean="0">
                <a:latin typeface="Century Gothic" pitchFamily="34" charset="0"/>
              </a:rPr>
              <a:t>Ostendorf</a:t>
            </a:r>
            <a:r>
              <a:rPr lang="en-US" dirty="0" smtClean="0">
                <a:latin typeface="Century Gothic" pitchFamily="34" charset="0"/>
              </a:rPr>
              <a:t>, p. 219)</a:t>
            </a:r>
            <a:endParaRPr lang="en-US" dirty="0" smtClean="0">
              <a:latin typeface="Century Gothic"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latin typeface="Century Gothic" pitchFamily="34" charset="0"/>
            </a:endParaRPr>
          </a:p>
          <a:p>
            <a:r>
              <a:rPr lang="en-US" dirty="0" smtClean="0">
                <a:latin typeface="Century Gothic" pitchFamily="34" charset="0"/>
              </a:rPr>
              <a:t>Digital ID: </a:t>
            </a:r>
            <a:r>
              <a:rPr lang="en-US" dirty="0" smtClean="0">
                <a:latin typeface="Century Gothic" pitchFamily="34" charset="0"/>
                <a:hlinkClick r:id="rId2"/>
              </a:rPr>
              <a:t>http</a:t>
            </a:r>
            <a:r>
              <a:rPr lang="en-US" dirty="0" smtClean="0">
                <a:latin typeface="Century Gothic" pitchFamily="34" charset="0"/>
                <a:hlinkClick r:id="rId2"/>
              </a:rPr>
              <a:t>://</a:t>
            </a:r>
            <a:r>
              <a:rPr lang="en-US" dirty="0" smtClean="0">
                <a:latin typeface="Century Gothic" pitchFamily="34" charset="0"/>
                <a:hlinkClick r:id="rId2"/>
              </a:rPr>
              <a:t>hdl.loc.gov/loc.pnp/ppmsca.19215</a:t>
            </a:r>
            <a:endParaRPr lang="en-US" dirty="0" smtClean="0">
              <a:latin typeface="Century Gothic" pitchFamily="34" charset="0"/>
            </a:endParaRPr>
          </a:p>
          <a:p>
            <a:endParaRPr lang="en-US" dirty="0" smtClean="0"/>
          </a:p>
          <a:p>
            <a:endParaRPr lang="en-US" dirty="0"/>
          </a:p>
        </p:txBody>
      </p:sp>
      <p:pic>
        <p:nvPicPr>
          <p:cNvPr id="1026" name="Picture 2" descr="Abraham Lincoln, Pres't U.S."/>
          <p:cNvPicPr>
            <a:picLocks noChangeAspect="1" noChangeArrowheads="1"/>
          </p:cNvPicPr>
          <p:nvPr/>
        </p:nvPicPr>
        <p:blipFill>
          <a:blip r:embed="rId3" cstate="print"/>
          <a:srcRect/>
          <a:stretch>
            <a:fillRect/>
          </a:stretch>
        </p:blipFill>
        <p:spPr bwMode="auto">
          <a:xfrm>
            <a:off x="3733800" y="1600200"/>
            <a:ext cx="4267200" cy="509306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65</TotalTime>
  <Words>632</Words>
  <Application>Microsoft Office PowerPoint</Application>
  <PresentationFormat>On-screen Show (4:3)</PresentationFormat>
  <Paragraphs>105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Abraham Lincoln   </vt:lpstr>
      <vt:lpstr>Order in People for use of White v. Yount, [Law papers].</vt:lpstr>
      <vt:lpstr>Order in People v. Loe, [Law papers].</vt:lpstr>
      <vt:lpstr>Jury Instructions in Roberts v. Harkness, [Law papers].</vt:lpstr>
      <vt:lpstr>Amended Replication in Kellogg v. Crain, [Law papers].</vt:lpstr>
      <vt:lpstr>Plea in Harris v. Shaw et al, [Law papers].</vt:lpstr>
      <vt:lpstr>Affidavit in Dunham v. Bale &amp; Bale, [Law papers].</vt:lpstr>
      <vt:lpstr> [Abraham Lincoln, three-quarter length portrait, seated, facing right; hair parted on Lincoln's right side] </vt:lpstr>
      <vt:lpstr>Abraham Lincoln, Pres't U.S.</vt:lpstr>
      <vt:lpstr>The Coles County Court House in Charleston, Ills., </vt:lpstr>
      <vt:lpstr>The Posey Building</vt:lpstr>
      <vt:lpstr>Wordle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Lincoln</dc:title>
  <dc:creator>Windows User</dc:creator>
  <cp:lastModifiedBy>Windows User</cp:lastModifiedBy>
  <cp:revision>7</cp:revision>
  <dcterms:created xsi:type="dcterms:W3CDTF">2012-11-20T14:45:40Z</dcterms:created>
  <dcterms:modified xsi:type="dcterms:W3CDTF">2012-11-26T15:19:24Z</dcterms:modified>
</cp:coreProperties>
</file>