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5" r:id="rId6"/>
    <p:sldId id="266" r:id="rId7"/>
    <p:sldId id="267" r:id="rId8"/>
    <p:sldId id="268" r:id="rId9"/>
    <p:sldId id="269" r:id="rId10"/>
    <p:sldId id="274" r:id="rId11"/>
    <p:sldId id="270" r:id="rId12"/>
    <p:sldId id="271" r:id="rId13"/>
    <p:sldId id="272" r:id="rId14"/>
    <p:sldId id="273"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3E4598-74FE-487F-ADB4-E8F9C3309F62}" type="datetimeFigureOut">
              <a:rPr lang="en-US" smtClean="0"/>
              <a:pPr/>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13F75-132C-468D-9CF8-631DBD2FFB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3E4598-74FE-487F-ADB4-E8F9C3309F62}" type="datetimeFigureOut">
              <a:rPr lang="en-US" smtClean="0"/>
              <a:pPr/>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13F75-132C-468D-9CF8-631DBD2FFB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3E4598-74FE-487F-ADB4-E8F9C3309F62}" type="datetimeFigureOut">
              <a:rPr lang="en-US" smtClean="0"/>
              <a:pPr/>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13F75-132C-468D-9CF8-631DBD2FFB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3E4598-74FE-487F-ADB4-E8F9C3309F62}" type="datetimeFigureOut">
              <a:rPr lang="en-US" smtClean="0"/>
              <a:pPr/>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13F75-132C-468D-9CF8-631DBD2FFB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3E4598-74FE-487F-ADB4-E8F9C3309F62}" type="datetimeFigureOut">
              <a:rPr lang="en-US" smtClean="0"/>
              <a:pPr/>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13F75-132C-468D-9CF8-631DBD2FFBE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3E4598-74FE-487F-ADB4-E8F9C3309F62}" type="datetimeFigureOut">
              <a:rPr lang="en-US" smtClean="0"/>
              <a:pPr/>
              <a:t>11/20/2012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13F75-132C-468D-9CF8-631DBD2FFB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3E4598-74FE-487F-ADB4-E8F9C3309F62}" type="datetimeFigureOut">
              <a:rPr lang="en-US" smtClean="0"/>
              <a:pPr/>
              <a:t>11/20/2012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413F75-132C-468D-9CF8-631DBD2FFB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3E4598-74FE-487F-ADB4-E8F9C3309F62}" type="datetimeFigureOut">
              <a:rPr lang="en-US" smtClean="0"/>
              <a:pPr/>
              <a:t>11/20/2012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413F75-132C-468D-9CF8-631DBD2FFB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E4598-74FE-487F-ADB4-E8F9C3309F62}" type="datetimeFigureOut">
              <a:rPr lang="en-US" smtClean="0"/>
              <a:pPr/>
              <a:t>11/20/2012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413F75-132C-468D-9CF8-631DBD2FFB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3E4598-74FE-487F-ADB4-E8F9C3309F62}" type="datetimeFigureOut">
              <a:rPr lang="en-US" smtClean="0"/>
              <a:pPr/>
              <a:t>11/20/2012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13F75-132C-468D-9CF8-631DBD2FFB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3E4598-74FE-487F-ADB4-E8F9C3309F62}" type="datetimeFigureOut">
              <a:rPr lang="en-US" smtClean="0"/>
              <a:pPr/>
              <a:t>11/20/2012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13F75-132C-468D-9CF8-631DBD2FFB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E4598-74FE-487F-ADB4-E8F9C3309F62}" type="datetimeFigureOut">
              <a:rPr lang="en-US" smtClean="0"/>
              <a:pPr/>
              <a:t>11/20/2012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13F75-132C-468D-9CF8-631DBD2FFB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oc.gov/pictures/related/?fi=name&amp;q=Whipple,%20John%20Adams,%201822-1891" TargetMode="External"/><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hyperlink" Target="http://www.loc.gov/pictures/item/200963066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loc.gov/pictures/item/2008680974/" TargetMode="External"/><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loc.gov/pictures/item/2006680102/" TargetMode="External"/><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loc.gov/pictures/item/2008678328/" TargetMode="Externa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loc.gov/pictures/item/2009630655/" TargetMode="External"/><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hdl.loc.gov/loc.rbc/lprbscsm.scsm1440"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hdl.loc.gov/loc.rbc/lprbscsm.scsm1537" TargetMode="External"/><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hdl.loc.gov/loc.rbc/lprbscsm.scsm1459" TargetMode="External"/><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loc.gov/pictures/related/?fi=name&amp;q=Hesler,%20Alexander,%201823-1895" TargetMode="External"/><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hyperlink" Target="http://www.loc.gov/pictures/item/2009630667/"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loc.gov/pictures/related/?fi=name&amp;q=Shepherd,%20Nicholas%20H." TargetMode="External"/><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hyperlink" Target="http://www.loc.gov/pictures/item/200466440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loc.gov/pictures/related/?fi=name&amp;q=Hesler,%20Alexander,%201823-1895" TargetMode="External"/><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hyperlink" Target="http://www.loc.gov/pictures/item/2008678332/"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loc.gov/pictures/related/?fi=name&amp;q=Historic%20American%20Buildings%20Survey"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www.loc.gov/pictures/item/il020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loc.gov/pictures/related/?fi=name&amp;q=Grozelier,%20Leopold,%201830-1865" TargetMode="External"/><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hyperlink" Target="http://www.loc.gov/pictures/item/9940522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lstStyle/>
          <a:p>
            <a:r>
              <a:rPr lang="en-US" dirty="0" smtClean="0"/>
              <a:t>Lincoln Project</a:t>
            </a:r>
            <a:endParaRPr lang="en-US" dirty="0"/>
          </a:p>
        </p:txBody>
      </p:sp>
      <p:sp>
        <p:nvSpPr>
          <p:cNvPr id="3" name="Subtitle 2"/>
          <p:cNvSpPr>
            <a:spLocks noGrp="1"/>
          </p:cNvSpPr>
          <p:nvPr>
            <p:ph type="subTitle" idx="1"/>
          </p:nvPr>
        </p:nvSpPr>
        <p:spPr>
          <a:xfrm>
            <a:off x="1371600" y="3276600"/>
            <a:ext cx="6400800" cy="1295400"/>
          </a:xfrm>
        </p:spPr>
        <p:txBody>
          <a:bodyPr>
            <a:normAutofit fontScale="85000" lnSpcReduction="20000"/>
          </a:bodyPr>
          <a:lstStyle/>
          <a:p>
            <a:r>
              <a:rPr lang="en-US" dirty="0" smtClean="0"/>
              <a:t>By: </a:t>
            </a:r>
            <a:r>
              <a:rPr lang="en-US" dirty="0" err="1" smtClean="0"/>
              <a:t>Kody</a:t>
            </a:r>
            <a:r>
              <a:rPr lang="en-US" dirty="0" smtClean="0"/>
              <a:t> </a:t>
            </a:r>
            <a:r>
              <a:rPr lang="en-US" dirty="0" err="1" smtClean="0"/>
              <a:t>Downes</a:t>
            </a:r>
            <a:endParaRPr lang="en-US" dirty="0" smtClean="0"/>
          </a:p>
          <a:p>
            <a:r>
              <a:rPr lang="en-US" dirty="0" smtClean="0"/>
              <a:t>11/19/12</a:t>
            </a:r>
          </a:p>
          <a:p>
            <a:r>
              <a:rPr lang="en-US" dirty="0" smtClean="0"/>
              <a:t>7</a:t>
            </a:r>
            <a:r>
              <a:rPr lang="en-US" baseline="30000" dirty="0" smtClean="0"/>
              <a:t>th</a:t>
            </a:r>
            <a:r>
              <a:rPr lang="en-US" dirty="0" smtClean="0"/>
              <a:t> Hour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6.jpg"/>
          <p:cNvPicPr>
            <a:picLocks noGrp="1" noChangeAspect="1"/>
          </p:cNvPicPr>
          <p:nvPr>
            <p:ph sz="half" idx="1"/>
          </p:nvPr>
        </p:nvPicPr>
        <p:blipFill>
          <a:blip r:embed="rId2" cstate="print"/>
          <a:stretch>
            <a:fillRect/>
          </a:stretch>
        </p:blipFill>
        <p:spPr>
          <a:xfrm>
            <a:off x="457200" y="1658263"/>
            <a:ext cx="4038600" cy="3571637"/>
          </a:xfrm>
        </p:spPr>
      </p:pic>
      <p:sp>
        <p:nvSpPr>
          <p:cNvPr id="4" name="Content Placeholder 3"/>
          <p:cNvSpPr>
            <a:spLocks noGrp="1"/>
          </p:cNvSpPr>
          <p:nvPr>
            <p:ph sz="half" idx="2"/>
          </p:nvPr>
        </p:nvSpPr>
        <p:spPr>
          <a:xfrm>
            <a:off x="4648200" y="762000"/>
            <a:ext cx="4038600" cy="5364163"/>
          </a:xfrm>
        </p:spPr>
        <p:txBody>
          <a:bodyPr>
            <a:normAutofit/>
          </a:bodyPr>
          <a:lstStyle/>
          <a:p>
            <a:r>
              <a:rPr lang="en-US" sz="2000" dirty="0" smtClean="0">
                <a:latin typeface="Times New Roman" pitchFamily="18" charset="0"/>
                <a:cs typeface="Times New Roman" pitchFamily="18" charset="0"/>
              </a:rPr>
              <a:t>Title – Abraham </a:t>
            </a:r>
            <a:r>
              <a:rPr lang="en-US" sz="2000" dirty="0" smtClean="0">
                <a:latin typeface="Times New Roman" pitchFamily="18" charset="0"/>
                <a:cs typeface="Times New Roman" pitchFamily="18" charset="0"/>
              </a:rPr>
              <a:t>Lincoln </a:t>
            </a:r>
            <a:r>
              <a:rPr lang="en-US" sz="2000" dirty="0" smtClean="0">
                <a:latin typeface="Times New Roman" pitchFamily="18" charset="0"/>
                <a:cs typeface="Times New Roman" pitchFamily="18" charset="0"/>
              </a:rPr>
              <a:t>at home </a:t>
            </a:r>
          </a:p>
          <a:p>
            <a:r>
              <a:rPr lang="en-US" sz="2000" dirty="0" smtClean="0">
                <a:latin typeface="Times New Roman" pitchFamily="18" charset="0"/>
                <a:cs typeface="Times New Roman" pitchFamily="18" charset="0"/>
              </a:rPr>
              <a:t>Creator(s) – </a:t>
            </a:r>
            <a:r>
              <a:rPr lang="en-US" sz="2000" dirty="0" smtClean="0">
                <a:latin typeface="Times New Roman" pitchFamily="18" charset="0"/>
                <a:cs typeface="Times New Roman" pitchFamily="18" charset="0"/>
                <a:hlinkClick r:id="rId3"/>
              </a:rPr>
              <a:t>Whipple, John Adams, 1822-1891</a:t>
            </a:r>
            <a:r>
              <a:rPr lang="en-US" sz="2000" dirty="0" smtClean="0">
                <a:latin typeface="Times New Roman" pitchFamily="18" charset="0"/>
                <a:cs typeface="Times New Roman" pitchFamily="18" charset="0"/>
              </a:rPr>
              <a:t>, photographer </a:t>
            </a:r>
          </a:p>
          <a:p>
            <a:r>
              <a:rPr lang="en-US" sz="2000" dirty="0" smtClean="0">
                <a:latin typeface="Times New Roman" pitchFamily="18" charset="0"/>
                <a:cs typeface="Times New Roman" pitchFamily="18" charset="0"/>
              </a:rPr>
              <a:t>Date Created/Published – [1860, c1865]</a:t>
            </a:r>
          </a:p>
          <a:p>
            <a:r>
              <a:rPr lang="en-US" sz="2000" dirty="0" smtClean="0">
                <a:latin typeface="Times New Roman" pitchFamily="18" charset="0"/>
                <a:cs typeface="Times New Roman" pitchFamily="18" charset="0"/>
              </a:rPr>
              <a:t>Bookmark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hlinkClick r:id="rId4"/>
              </a:rPr>
              <a:t>http://www.loc.gov/pictures/item/2009630661/</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Summary – Photo shows the house where Abraham Lincoln lived in Springfield, Illinois, with presidential candidate Abraham Lincoln standing on the terrace, with his sons Willie and Tad. (Source: </a:t>
            </a:r>
            <a:r>
              <a:rPr lang="en-US" sz="2000" dirty="0" err="1" smtClean="0">
                <a:latin typeface="Times New Roman" pitchFamily="18" charset="0"/>
                <a:cs typeface="Times New Roman" pitchFamily="18" charset="0"/>
              </a:rPr>
              <a:t>Ostendorf</a:t>
            </a:r>
            <a:r>
              <a:rPr lang="en-US" sz="2000" dirty="0" smtClean="0">
                <a:latin typeface="Times New Roman" pitchFamily="18" charset="0"/>
                <a:cs typeface="Times New Roman" pitchFamily="18" charset="0"/>
              </a:rPr>
              <a:t>, p. 56-9.)</a:t>
            </a:r>
            <a:endParaRPr lang="en-US" sz="20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869897"/>
            <a:ext cx="4038600" cy="3224569"/>
          </a:xfrm>
        </p:spPr>
      </p:pic>
      <p:sp>
        <p:nvSpPr>
          <p:cNvPr id="4" name="Content Placeholder 3"/>
          <p:cNvSpPr>
            <a:spLocks noGrp="1"/>
          </p:cNvSpPr>
          <p:nvPr>
            <p:ph sz="half" idx="2"/>
          </p:nvPr>
        </p:nvSpPr>
        <p:spPr>
          <a:xfrm>
            <a:off x="4648200" y="838200"/>
            <a:ext cx="4038600" cy="5287963"/>
          </a:xfrm>
        </p:spPr>
        <p:txBody>
          <a:bodyPr>
            <a:normAutofit/>
          </a:bodyPr>
          <a:lstStyle/>
          <a:p>
            <a:r>
              <a:rPr lang="en-US" sz="2000" dirty="0" smtClean="0">
                <a:latin typeface="Times New Roman" pitchFamily="18" charset="0"/>
                <a:cs typeface="Times New Roman" pitchFamily="18" charset="0"/>
              </a:rPr>
              <a:t>Title - </a:t>
            </a:r>
            <a:r>
              <a:rPr lang="en-US" sz="2000" dirty="0">
                <a:latin typeface="Times New Roman" pitchFamily="18" charset="0"/>
                <a:cs typeface="Times New Roman" pitchFamily="18" charset="0"/>
              </a:rPr>
              <a:t>The Coles County Court House in Charleston, Ills., in which Lincoln often practiced law and before which he made a short speech in the evening after his fourth joint debate with Douglas, Sept. 18, 1858 </a:t>
            </a:r>
          </a:p>
          <a:p>
            <a:r>
              <a:rPr lang="en-US" sz="2000" dirty="0">
                <a:latin typeface="Times New Roman" pitchFamily="18" charset="0"/>
                <a:cs typeface="Times New Roman" pitchFamily="18" charset="0"/>
              </a:rPr>
              <a:t>Date </a:t>
            </a:r>
            <a:r>
              <a:rPr lang="en-US" sz="2000" dirty="0" smtClean="0">
                <a:latin typeface="Times New Roman" pitchFamily="18" charset="0"/>
                <a:cs typeface="Times New Roman" pitchFamily="18" charset="0"/>
              </a:rPr>
              <a:t>Created/Published - </a:t>
            </a:r>
            <a:r>
              <a:rPr lang="en-US" sz="2000" dirty="0">
                <a:latin typeface="Times New Roman" pitchFamily="18" charset="0"/>
                <a:cs typeface="Times New Roman" pitchFamily="18" charset="0"/>
              </a:rPr>
              <a:t>[between 1860 and 1898?] </a:t>
            </a:r>
          </a:p>
          <a:p>
            <a:r>
              <a:rPr lang="en-US" sz="2000" dirty="0" smtClean="0">
                <a:latin typeface="Times New Roman" pitchFamily="18" charset="0"/>
                <a:cs typeface="Times New Roman" pitchFamily="18" charset="0"/>
              </a:rPr>
              <a:t>Bookmark -  </a:t>
            </a:r>
            <a:r>
              <a:rPr lang="en-US" sz="2000" dirty="0" smtClean="0">
                <a:latin typeface="Times New Roman" pitchFamily="18" charset="0"/>
                <a:cs typeface="Times New Roman" pitchFamily="18" charset="0"/>
                <a:hlinkClick r:id="rId3"/>
              </a:rPr>
              <a:t>http</a:t>
            </a:r>
            <a:r>
              <a:rPr lang="en-US" sz="2000" dirty="0">
                <a:latin typeface="Times New Roman" pitchFamily="18" charset="0"/>
                <a:cs typeface="Times New Roman" pitchFamily="18" charset="0"/>
                <a:hlinkClick r:id="rId3"/>
              </a:rPr>
              <a:t>://www.loc.gov/pictures/item/2008680974</a:t>
            </a:r>
            <a:r>
              <a:rPr lang="en-US" sz="2000" dirty="0" smtClean="0">
                <a:latin typeface="Times New Roman" pitchFamily="18" charset="0"/>
                <a:cs typeface="Times New Roman" pitchFamily="18" charset="0"/>
                <a:hlinkClick r:id="rId3"/>
              </a:rPr>
              <a:t>/</a:t>
            </a:r>
            <a:r>
              <a:rPr lang="en-US" sz="2000" dirty="0" smtClean="0">
                <a:latin typeface="Times New Roman" pitchFamily="18" charset="0"/>
                <a:cs typeface="Times New Roman" pitchFamily="18" charset="0"/>
              </a:rPr>
              <a:t> </a:t>
            </a:r>
          </a:p>
          <a:p>
            <a:r>
              <a:rPr lang="en-US" sz="2000" dirty="0">
                <a:latin typeface="Times New Roman" pitchFamily="18" charset="0"/>
                <a:cs typeface="Times New Roman" pitchFamily="18" charset="0"/>
              </a:rPr>
              <a:t>Summary: Photograph showing courthouse with people and horse-drawn wagons in front.</a:t>
            </a:r>
            <a:endParaRPr lang="en-US" sz="20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713581"/>
            <a:ext cx="4038600" cy="5384800"/>
          </a:xfrm>
        </p:spPr>
      </p:pic>
      <p:sp>
        <p:nvSpPr>
          <p:cNvPr id="4" name="Content Placeholder 3"/>
          <p:cNvSpPr>
            <a:spLocks noGrp="1"/>
          </p:cNvSpPr>
          <p:nvPr>
            <p:ph sz="half" idx="2"/>
          </p:nvPr>
        </p:nvSpPr>
        <p:spPr>
          <a:xfrm>
            <a:off x="4648200" y="685800"/>
            <a:ext cx="4038600" cy="5440363"/>
          </a:xfrm>
        </p:spPr>
        <p:txBody>
          <a:bodyPr>
            <a:normAutofit fontScale="70000" lnSpcReduction="20000"/>
          </a:bodyPr>
          <a:lstStyle/>
          <a:p>
            <a:r>
              <a:rPr lang="en-US" dirty="0" smtClean="0">
                <a:latin typeface="Times New Roman" pitchFamily="18" charset="0"/>
                <a:cs typeface="Times New Roman" pitchFamily="18" charset="0"/>
              </a:rPr>
              <a:t>Title - Abraham </a:t>
            </a:r>
            <a:r>
              <a:rPr lang="en-US" dirty="0">
                <a:latin typeface="Times New Roman" pitchFamily="18" charset="0"/>
                <a:cs typeface="Times New Roman" pitchFamily="18" charset="0"/>
              </a:rPr>
              <a:t>Lincoln from a portrait taken from life by Charles A. Barry, Springfield, Illinois, June 1860 / on stone by J.E. Baker ; J.H. </a:t>
            </a:r>
            <a:r>
              <a:rPr lang="en-US" dirty="0" err="1">
                <a:latin typeface="Times New Roman" pitchFamily="18" charset="0"/>
                <a:cs typeface="Times New Roman" pitchFamily="18" charset="0"/>
              </a:rPr>
              <a:t>Bufford's</a:t>
            </a:r>
            <a:r>
              <a:rPr lang="en-US" dirty="0">
                <a:latin typeface="Times New Roman" pitchFamily="18" charset="0"/>
                <a:cs typeface="Times New Roman" pitchFamily="18" charset="0"/>
              </a:rPr>
              <a:t> Lith. 313 Washington St. Boston. </a:t>
            </a:r>
          </a:p>
          <a:p>
            <a:r>
              <a:rPr lang="en-US" dirty="0">
                <a:latin typeface="Times New Roman" pitchFamily="18" charset="0"/>
                <a:cs typeface="Times New Roman" pitchFamily="18" charset="0"/>
              </a:rPr>
              <a:t>Creator(s</a:t>
            </a:r>
            <a:r>
              <a:rPr lang="en-US" dirty="0" smtClean="0">
                <a:latin typeface="Times New Roman" pitchFamily="18" charset="0"/>
                <a:cs typeface="Times New Roman" pitchFamily="18" charset="0"/>
              </a:rPr>
              <a:t>) - </a:t>
            </a:r>
            <a:r>
              <a:rPr lang="en-US" dirty="0">
                <a:latin typeface="Times New Roman" pitchFamily="18" charset="0"/>
                <a:cs typeface="Times New Roman" pitchFamily="18" charset="0"/>
              </a:rPr>
              <a:t>J.H. </a:t>
            </a:r>
            <a:r>
              <a:rPr lang="en-US" dirty="0" err="1">
                <a:latin typeface="Times New Roman" pitchFamily="18" charset="0"/>
                <a:cs typeface="Times New Roman" pitchFamily="18" charset="0"/>
              </a:rPr>
              <a:t>Bufford's</a:t>
            </a:r>
            <a:r>
              <a:rPr lang="en-US" dirty="0">
                <a:latin typeface="Times New Roman" pitchFamily="18" charset="0"/>
                <a:cs typeface="Times New Roman" pitchFamily="18" charset="0"/>
              </a:rPr>
              <a:t> Lith., </a:t>
            </a:r>
          </a:p>
          <a:p>
            <a:r>
              <a:rPr lang="en-US" dirty="0">
                <a:latin typeface="Times New Roman" pitchFamily="18" charset="0"/>
                <a:cs typeface="Times New Roman" pitchFamily="18" charset="0"/>
              </a:rPr>
              <a:t>Date </a:t>
            </a:r>
            <a:r>
              <a:rPr lang="en-US" dirty="0" smtClean="0">
                <a:latin typeface="Times New Roman" pitchFamily="18" charset="0"/>
                <a:cs typeface="Times New Roman" pitchFamily="18" charset="0"/>
              </a:rPr>
              <a:t>Created/Published - </a:t>
            </a:r>
            <a:r>
              <a:rPr lang="en-US" dirty="0">
                <a:latin typeface="Times New Roman" pitchFamily="18" charset="0"/>
                <a:cs typeface="Times New Roman" pitchFamily="18" charset="0"/>
              </a:rPr>
              <a:t>Boston : Thayer &amp; Eldridge, Publishers for N.E. States, c1860 (Boston : J.H. </a:t>
            </a:r>
            <a:r>
              <a:rPr lang="en-US" dirty="0" err="1">
                <a:latin typeface="Times New Roman" pitchFamily="18" charset="0"/>
                <a:cs typeface="Times New Roman" pitchFamily="18" charset="0"/>
              </a:rPr>
              <a:t>Bufford's</a:t>
            </a:r>
            <a:r>
              <a:rPr lang="en-US" dirty="0">
                <a:latin typeface="Times New Roman" pitchFamily="18" charset="0"/>
                <a:cs typeface="Times New Roman" pitchFamily="18" charset="0"/>
              </a:rPr>
              <a:t> Lith. 313 Washington St</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Bookmark -  </a:t>
            </a:r>
            <a:r>
              <a:rPr lang="en-US" dirty="0" smtClean="0">
                <a:latin typeface="Times New Roman" pitchFamily="18" charset="0"/>
                <a:cs typeface="Times New Roman" pitchFamily="18" charset="0"/>
                <a:hlinkClick r:id="rId3"/>
              </a:rPr>
              <a:t>http</a:t>
            </a:r>
            <a:r>
              <a:rPr lang="en-US" dirty="0">
                <a:latin typeface="Times New Roman" pitchFamily="18" charset="0"/>
                <a:cs typeface="Times New Roman" pitchFamily="18" charset="0"/>
                <a:hlinkClick r:id="rId3"/>
              </a:rPr>
              <a:t>://www.loc.gov/pictures/item/2006680102</a:t>
            </a:r>
            <a:r>
              <a:rPr lang="en-US" dirty="0" smtClean="0">
                <a:latin typeface="Times New Roman" pitchFamily="18" charset="0"/>
                <a:cs typeface="Times New Roman" pitchFamily="18" charset="0"/>
                <a:hlinkClick r:id="rId3"/>
              </a:rPr>
              <a:t>/</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Summary - </a:t>
            </a:r>
            <a:r>
              <a:rPr lang="en-US" dirty="0">
                <a:latin typeface="Times New Roman" pitchFamily="18" charset="0"/>
                <a:cs typeface="Times New Roman" pitchFamily="18" charset="0"/>
              </a:rPr>
              <a:t>Print showing Abraham Lincoln, head-and-shoulders portrait, facing right. </a:t>
            </a:r>
            <a:endParaRPr lang="en-US"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779438"/>
            <a:ext cx="4038600" cy="5329286"/>
          </a:xfrm>
        </p:spPr>
      </p:pic>
      <p:sp>
        <p:nvSpPr>
          <p:cNvPr id="4" name="Content Placeholder 3"/>
          <p:cNvSpPr>
            <a:spLocks noGrp="1"/>
          </p:cNvSpPr>
          <p:nvPr>
            <p:ph sz="half" idx="2"/>
          </p:nvPr>
        </p:nvSpPr>
        <p:spPr>
          <a:xfrm>
            <a:off x="4648200" y="762000"/>
            <a:ext cx="4038600" cy="5364163"/>
          </a:xfrm>
        </p:spPr>
        <p:txBody>
          <a:bodyPr>
            <a:normAutofit fontScale="92500" lnSpcReduction="10000"/>
          </a:bodyPr>
          <a:lstStyle/>
          <a:p>
            <a:r>
              <a:rPr lang="en-US" dirty="0" smtClean="0"/>
              <a:t>Title - </a:t>
            </a:r>
            <a:r>
              <a:rPr lang="en-US" dirty="0"/>
              <a:t>[Abraham Lincoln while a traveling lawyer, taken in Danville, Illinois </a:t>
            </a:r>
          </a:p>
          <a:p>
            <a:r>
              <a:rPr lang="en-US" dirty="0"/>
              <a:t>Creator(s</a:t>
            </a:r>
            <a:r>
              <a:rPr lang="en-US" dirty="0" smtClean="0"/>
              <a:t>) - </a:t>
            </a:r>
            <a:r>
              <a:rPr lang="en-US" dirty="0" err="1"/>
              <a:t>Joslin</a:t>
            </a:r>
            <a:r>
              <a:rPr lang="en-US" dirty="0"/>
              <a:t>, </a:t>
            </a:r>
            <a:r>
              <a:rPr lang="en-US" dirty="0" err="1"/>
              <a:t>Amon</a:t>
            </a:r>
            <a:r>
              <a:rPr lang="en-US" dirty="0"/>
              <a:t> T., photographer </a:t>
            </a:r>
          </a:p>
          <a:p>
            <a:r>
              <a:rPr lang="en-US" dirty="0"/>
              <a:t>Date </a:t>
            </a:r>
            <a:r>
              <a:rPr lang="en-US" dirty="0" smtClean="0"/>
              <a:t>Created/Published - </a:t>
            </a:r>
            <a:r>
              <a:rPr lang="en-US" dirty="0"/>
              <a:t>1857 May 27 [printed later] </a:t>
            </a:r>
            <a:endParaRPr lang="en-US" dirty="0" smtClean="0"/>
          </a:p>
          <a:p>
            <a:r>
              <a:rPr lang="en-US" dirty="0" smtClean="0"/>
              <a:t>Bookmark -  </a:t>
            </a:r>
            <a:r>
              <a:rPr lang="en-US" dirty="0" smtClean="0">
                <a:hlinkClick r:id="rId3"/>
              </a:rPr>
              <a:t>http</a:t>
            </a:r>
            <a:r>
              <a:rPr lang="en-US" dirty="0">
                <a:hlinkClick r:id="rId3"/>
              </a:rPr>
              <a:t>://www.loc.gov/pictures/item/2008678328</a:t>
            </a:r>
            <a:r>
              <a:rPr lang="en-US" dirty="0" smtClean="0">
                <a:hlinkClick r:id="rId3"/>
              </a:rPr>
              <a:t>/</a:t>
            </a:r>
            <a:endParaRPr lang="en-US" dirty="0" smtClean="0"/>
          </a:p>
          <a:p>
            <a:r>
              <a:rPr lang="en-US" dirty="0" smtClean="0"/>
              <a:t> Summary -  Photo as a lawyer.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062123"/>
            <a:ext cx="4038600" cy="2763916"/>
          </a:xfrm>
        </p:spPr>
      </p:pic>
      <p:sp>
        <p:nvSpPr>
          <p:cNvPr id="4" name="Content Placeholder 3"/>
          <p:cNvSpPr>
            <a:spLocks noGrp="1"/>
          </p:cNvSpPr>
          <p:nvPr>
            <p:ph sz="half" idx="2"/>
          </p:nvPr>
        </p:nvSpPr>
        <p:spPr>
          <a:xfrm>
            <a:off x="4648200" y="762000"/>
            <a:ext cx="4038600" cy="5364163"/>
          </a:xfrm>
        </p:spPr>
        <p:txBody>
          <a:bodyPr>
            <a:normAutofit/>
          </a:bodyPr>
          <a:lstStyle/>
          <a:p>
            <a:r>
              <a:rPr lang="en-US" sz="2000" dirty="0" smtClean="0">
                <a:latin typeface="Times New Roman" pitchFamily="18" charset="0"/>
                <a:cs typeface="Times New Roman" pitchFamily="18" charset="0"/>
              </a:rPr>
              <a:t>Title - </a:t>
            </a:r>
            <a:r>
              <a:rPr lang="en-US" sz="2000" dirty="0">
                <a:latin typeface="Times New Roman" pitchFamily="18" charset="0"/>
                <a:cs typeface="Times New Roman" pitchFamily="18" charset="0"/>
              </a:rPr>
              <a:t>[Abraham Lincoln at his home in Springfield, Illinois, with a large crowd of people gathered outside after a Republican rally, August 8, 1860] </a:t>
            </a:r>
          </a:p>
          <a:p>
            <a:r>
              <a:rPr lang="en-US" sz="2000" dirty="0">
                <a:latin typeface="Times New Roman" pitchFamily="18" charset="0"/>
                <a:cs typeface="Times New Roman" pitchFamily="18" charset="0"/>
              </a:rPr>
              <a:t>Creator(s</a:t>
            </a:r>
            <a:r>
              <a:rPr lang="en-US" sz="2000" dirty="0" smtClean="0">
                <a:latin typeface="Times New Roman" pitchFamily="18" charset="0"/>
                <a:cs typeface="Times New Roman" pitchFamily="18" charset="0"/>
              </a:rPr>
              <a:t>) - </a:t>
            </a:r>
            <a:r>
              <a:rPr lang="en-US" sz="2000" dirty="0">
                <a:latin typeface="Times New Roman" pitchFamily="18" charset="0"/>
                <a:cs typeface="Times New Roman" pitchFamily="18" charset="0"/>
              </a:rPr>
              <a:t>Shaw, William, photographer </a:t>
            </a:r>
          </a:p>
          <a:p>
            <a:r>
              <a:rPr lang="en-US" sz="2000" dirty="0">
                <a:latin typeface="Times New Roman" pitchFamily="18" charset="0"/>
                <a:cs typeface="Times New Roman" pitchFamily="18" charset="0"/>
              </a:rPr>
              <a:t>Date </a:t>
            </a:r>
            <a:r>
              <a:rPr lang="en-US" sz="2000" dirty="0" smtClean="0">
                <a:latin typeface="Times New Roman" pitchFamily="18" charset="0"/>
                <a:cs typeface="Times New Roman" pitchFamily="18" charset="0"/>
              </a:rPr>
              <a:t>Created/Published - </a:t>
            </a:r>
            <a:r>
              <a:rPr lang="en-US" sz="2000" dirty="0">
                <a:latin typeface="Times New Roman" pitchFamily="18" charset="0"/>
                <a:cs typeface="Times New Roman" pitchFamily="18" charset="0"/>
              </a:rPr>
              <a:t>[between 1900 and 1930]</a:t>
            </a:r>
          </a:p>
          <a:p>
            <a:r>
              <a:rPr lang="en-US" sz="2000" dirty="0" smtClean="0">
                <a:latin typeface="Times New Roman" pitchFamily="18" charset="0"/>
                <a:cs typeface="Times New Roman" pitchFamily="18" charset="0"/>
              </a:rPr>
              <a:t>Bookmark -  </a:t>
            </a:r>
            <a:r>
              <a:rPr lang="en-US" sz="2000" dirty="0" smtClean="0">
                <a:latin typeface="Times New Roman" pitchFamily="18" charset="0"/>
                <a:cs typeface="Times New Roman" pitchFamily="18" charset="0"/>
                <a:hlinkClick r:id="rId3"/>
              </a:rPr>
              <a:t>http</a:t>
            </a:r>
            <a:r>
              <a:rPr lang="en-US" sz="2000" dirty="0">
                <a:latin typeface="Times New Roman" pitchFamily="18" charset="0"/>
                <a:cs typeface="Times New Roman" pitchFamily="18" charset="0"/>
                <a:hlinkClick r:id="rId3"/>
              </a:rPr>
              <a:t>://www.loc.gov/pictures/item/2009630655</a:t>
            </a:r>
            <a:r>
              <a:rPr lang="en-US" sz="2000" dirty="0" smtClean="0">
                <a:latin typeface="Times New Roman" pitchFamily="18" charset="0"/>
                <a:cs typeface="Times New Roman" pitchFamily="18" charset="0"/>
                <a:hlinkClick r:id="rId3"/>
              </a:rPr>
              <a:t>/</a:t>
            </a:r>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Summary – Group of people at Lincoln’s house in Springfield after a republican rally</a:t>
            </a:r>
            <a:endParaRPr lang="en-US" sz="20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Wordle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03891"/>
            <a:ext cx="8229600" cy="4318580"/>
          </a:xfrm>
        </p:spPr>
      </p:pic>
    </p:spTree>
    <p:extLst>
      <p:ext uri="{BB962C8B-B14F-4D97-AF65-F5344CB8AC3E}">
        <p14:creationId xmlns:p14="http://schemas.microsoft.com/office/powerpoint/2010/main" val="2709045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Times New Roman" pitchFamily="18" charset="0"/>
                <a:cs typeface="Times New Roman" pitchFamily="18" charset="0"/>
              </a:rPr>
              <a:t>Young v. Littler</a:t>
            </a:r>
            <a:endParaRPr lang="en-US" sz="4800" dirty="0">
              <a:latin typeface="Times New Roman" pitchFamily="18" charset="0"/>
              <a:cs typeface="Times New Roman" pitchFamily="18" charset="0"/>
            </a:endParaRPr>
          </a:p>
        </p:txBody>
      </p:sp>
      <p:sp>
        <p:nvSpPr>
          <p:cNvPr id="4" name="Content Placeholder 3"/>
          <p:cNvSpPr>
            <a:spLocks noGrp="1"/>
          </p:cNvSpPr>
          <p:nvPr>
            <p:ph sz="half" idx="2"/>
          </p:nvPr>
        </p:nvSpPr>
        <p:spPr/>
        <p:txBody>
          <a:bodyPr>
            <a:normAutofit fontScale="70000" lnSpcReduction="20000"/>
          </a:bodyPr>
          <a:lstStyle/>
          <a:p>
            <a:r>
              <a:rPr lang="en-US" dirty="0" smtClean="0">
                <a:latin typeface="Times New Roman" pitchFamily="18" charset="0"/>
                <a:cs typeface="Times New Roman" pitchFamily="18" charset="0"/>
              </a:rPr>
              <a:t>Created/Published – May, 1850</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Vermilion County, Illinois</a:t>
            </a:r>
          </a:p>
          <a:p>
            <a:r>
              <a:rPr lang="en-US" dirty="0" smtClean="0">
                <a:latin typeface="Times New Roman" pitchFamily="18" charset="0"/>
                <a:cs typeface="Times New Roman" pitchFamily="18" charset="0"/>
              </a:rPr>
              <a:t>Summary – Young sued Littler for $1,000 for assault and battery. The fight occurred on Young's property after Littler claimed that a hog belonged to him. Littler, represented by Lincoln, pleaded self-defense and claimed that Young had tried to assault him with a gun and a club. Young died, and his attorney abated the case.</a:t>
            </a:r>
          </a:p>
          <a:p>
            <a:r>
              <a:rPr lang="en-US" dirty="0" smtClean="0">
                <a:latin typeface="Times New Roman" pitchFamily="18" charset="0"/>
                <a:cs typeface="Times New Roman" pitchFamily="18" charset="0"/>
              </a:rPr>
              <a:t>Digital ID – </a:t>
            </a:r>
            <a:r>
              <a:rPr lang="en-US" dirty="0" err="1" smtClean="0">
                <a:latin typeface="Times New Roman" pitchFamily="18" charset="0"/>
                <a:cs typeface="Times New Roman" pitchFamily="18" charset="0"/>
              </a:rPr>
              <a:t>lprbscsm</a:t>
            </a:r>
            <a:r>
              <a:rPr lang="en-US" dirty="0" smtClean="0">
                <a:latin typeface="Times New Roman" pitchFamily="18" charset="0"/>
                <a:cs typeface="Times New Roman" pitchFamily="18" charset="0"/>
              </a:rPr>
              <a:t> scsm1440</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hlinkClick r:id="rId2"/>
              </a:rPr>
              <a:t>http://hdl.loc.gov/loc.rbc/lprbscsm.scsm1440</a:t>
            </a:r>
            <a:r>
              <a:rPr lang="en-US" dirty="0" smtClean="0">
                <a:latin typeface="Times New Roman" pitchFamily="18" charset="0"/>
                <a:cs typeface="Times New Roman" pitchFamily="18" charset="0"/>
              </a:rPr>
              <a:t> </a:t>
            </a:r>
          </a:p>
        </p:txBody>
      </p:sp>
      <p:pic>
        <p:nvPicPr>
          <p:cNvPr id="5" name="Content Placeholder 4" descr="Hog.gif"/>
          <p:cNvPicPr>
            <a:picLocks noGrp="1" noChangeAspect="1"/>
          </p:cNvPicPr>
          <p:nvPr>
            <p:ph sz="half" idx="1"/>
          </p:nvPr>
        </p:nvPicPr>
        <p:blipFill>
          <a:blip r:embed="rId3" cstate="print"/>
          <a:stretch>
            <a:fillRect/>
          </a:stretch>
        </p:blipFill>
        <p:spPr>
          <a:xfrm>
            <a:off x="990600" y="1550132"/>
            <a:ext cx="2939635" cy="457603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Times New Roman" pitchFamily="18" charset="0"/>
                <a:cs typeface="Times New Roman" pitchFamily="18" charset="0"/>
              </a:rPr>
              <a:t>Smith v. Gaines</a:t>
            </a:r>
          </a:p>
        </p:txBody>
      </p:sp>
      <p:pic>
        <p:nvPicPr>
          <p:cNvPr id="5" name="Content Placeholder 4" descr="Corn.gif"/>
          <p:cNvPicPr>
            <a:picLocks noGrp="1" noChangeAspect="1"/>
          </p:cNvPicPr>
          <p:nvPr>
            <p:ph sz="half" idx="1"/>
          </p:nvPr>
        </p:nvPicPr>
        <p:blipFill>
          <a:blip r:embed="rId2" cstate="print"/>
          <a:stretch>
            <a:fillRect/>
          </a:stretch>
        </p:blipFill>
        <p:spPr>
          <a:xfrm>
            <a:off x="950894" y="1600200"/>
            <a:ext cx="3051211" cy="4525963"/>
          </a:xfrm>
        </p:spPr>
      </p:pic>
      <p:sp>
        <p:nvSpPr>
          <p:cNvPr id="4" name="Content Placeholder 3"/>
          <p:cNvSpPr>
            <a:spLocks noGrp="1"/>
          </p:cNvSpPr>
          <p:nvPr>
            <p:ph sz="half" idx="2"/>
          </p:nvPr>
        </p:nvSpPr>
        <p:spPr/>
        <p:txBody>
          <a:bodyPr>
            <a:normAutofit/>
          </a:bodyPr>
          <a:lstStyle/>
          <a:p>
            <a:r>
              <a:rPr lang="en-US" sz="2000" dirty="0" smtClean="0">
                <a:latin typeface="Times New Roman" pitchFamily="18" charset="0"/>
                <a:cs typeface="Times New Roman" pitchFamily="18" charset="0"/>
              </a:rPr>
              <a:t>Created/Published – September 18, 1852</a:t>
            </a:r>
          </a:p>
          <a:p>
            <a:r>
              <a:rPr lang="en-US" sz="2000" dirty="0" smtClean="0">
                <a:latin typeface="Times New Roman" pitchFamily="18" charset="0"/>
                <a:cs typeface="Times New Roman" pitchFamily="18" charset="0"/>
              </a:rPr>
              <a:t>Summary – Gaines claimed that Smith stole some of his corn. Smith retained Lincoln and sued Gaines in an action of trespass on the case for slander seeking $1,000 in damages. Gaines pleaded not guilty, but a jury found for Smith and awarded $100. </a:t>
            </a:r>
          </a:p>
          <a:p>
            <a:r>
              <a:rPr lang="en-US" sz="2000" dirty="0">
                <a:latin typeface="Times New Roman" pitchFamily="18" charset="0"/>
                <a:cs typeface="Times New Roman" pitchFamily="18" charset="0"/>
              </a:rPr>
              <a:t>Digital </a:t>
            </a:r>
            <a:r>
              <a:rPr lang="en-US" sz="2000" dirty="0" smtClean="0">
                <a:latin typeface="Times New Roman" pitchFamily="18" charset="0"/>
                <a:cs typeface="Times New Roman" pitchFamily="18" charset="0"/>
              </a:rPr>
              <a:t>ID – </a:t>
            </a:r>
            <a:r>
              <a:rPr lang="en-US" sz="2000" dirty="0" err="1" smtClean="0">
                <a:latin typeface="Times New Roman" pitchFamily="18" charset="0"/>
                <a:cs typeface="Times New Roman" pitchFamily="18" charset="0"/>
              </a:rPr>
              <a:t>lprbscsm</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scsm1537</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hlinkClick r:id="rId3"/>
              </a:rPr>
              <a:t>http://</a:t>
            </a:r>
            <a:r>
              <a:rPr lang="en-US" sz="2000" dirty="0" smtClean="0">
                <a:latin typeface="Times New Roman" pitchFamily="18" charset="0"/>
                <a:cs typeface="Times New Roman" pitchFamily="18" charset="0"/>
                <a:hlinkClick r:id="rId3"/>
              </a:rPr>
              <a:t>hdl.loc.gov/loc.rbc/lprbscsm.scsm1537</a:t>
            </a:r>
            <a:r>
              <a:rPr lang="en-US" sz="2000" dirty="0" smtClean="0">
                <a:latin typeface="Times New Roman" pitchFamily="18" charset="0"/>
                <a:cs typeface="Times New Roman" pitchFamily="18"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Times New Roman" pitchFamily="18" charset="0"/>
                <a:cs typeface="Times New Roman" pitchFamily="18" charset="0"/>
              </a:rPr>
              <a:t>Clark v. </a:t>
            </a:r>
            <a:r>
              <a:rPr lang="en-US" sz="4800" dirty="0" err="1">
                <a:latin typeface="Times New Roman" pitchFamily="18" charset="0"/>
                <a:cs typeface="Times New Roman" pitchFamily="18" charset="0"/>
              </a:rPr>
              <a:t>Hoxworth</a:t>
            </a:r>
            <a:r>
              <a:rPr lang="en-US" sz="4800" dirty="0">
                <a:latin typeface="Times New Roman" pitchFamily="18" charset="0"/>
                <a:cs typeface="Times New Roman" pitchFamily="18" charset="0"/>
              </a:rPr>
              <a:t> et al</a:t>
            </a:r>
          </a:p>
        </p:txBody>
      </p:sp>
      <p:pic>
        <p:nvPicPr>
          <p:cNvPr id="5" name="Content Placeholder 4" descr="Mortgage.gif"/>
          <p:cNvPicPr>
            <a:picLocks noGrp="1" noChangeAspect="1"/>
          </p:cNvPicPr>
          <p:nvPr>
            <p:ph sz="half" idx="1"/>
          </p:nvPr>
        </p:nvPicPr>
        <p:blipFill>
          <a:blip r:embed="rId2" cstate="print"/>
          <a:stretch>
            <a:fillRect/>
          </a:stretch>
        </p:blipFill>
        <p:spPr>
          <a:xfrm>
            <a:off x="1079598" y="1600200"/>
            <a:ext cx="2793804" cy="4525963"/>
          </a:xfrm>
        </p:spPr>
      </p:pic>
      <p:sp>
        <p:nvSpPr>
          <p:cNvPr id="4" name="Content Placeholder 3"/>
          <p:cNvSpPr>
            <a:spLocks noGrp="1"/>
          </p:cNvSpPr>
          <p:nvPr>
            <p:ph sz="half" idx="2"/>
          </p:nvPr>
        </p:nvSpPr>
        <p:spPr/>
        <p:txBody>
          <a:bodyPr>
            <a:noAutofit/>
          </a:bodyPr>
          <a:lstStyle/>
          <a:p>
            <a:r>
              <a:rPr lang="en-US" sz="1500" dirty="0" smtClean="0">
                <a:latin typeface="Times New Roman" pitchFamily="18" charset="0"/>
                <a:cs typeface="Times New Roman" pitchFamily="18" charset="0"/>
              </a:rPr>
              <a:t>Created/Published – c</a:t>
            </a:r>
            <a:r>
              <a:rPr lang="en-US" sz="1500" dirty="0">
                <a:latin typeface="Times New Roman" pitchFamily="18" charset="0"/>
                <a:cs typeface="Times New Roman" pitchFamily="18" charset="0"/>
              </a:rPr>
              <a:t>. </a:t>
            </a:r>
            <a:r>
              <a:rPr lang="en-US" sz="1500" dirty="0" smtClean="0">
                <a:latin typeface="Times New Roman" pitchFamily="18" charset="0"/>
                <a:cs typeface="Times New Roman" pitchFamily="18" charset="0"/>
              </a:rPr>
              <a:t>1855</a:t>
            </a:r>
          </a:p>
          <a:p>
            <a:r>
              <a:rPr lang="en-US" sz="1500" dirty="0">
                <a:latin typeface="Times New Roman" pitchFamily="18" charset="0"/>
                <a:cs typeface="Times New Roman" pitchFamily="18" charset="0"/>
              </a:rPr>
              <a:t>Summary: In 1846, John </a:t>
            </a:r>
            <a:r>
              <a:rPr lang="en-US" sz="1500" dirty="0" err="1">
                <a:latin typeface="Times New Roman" pitchFamily="18" charset="0"/>
                <a:cs typeface="Times New Roman" pitchFamily="18" charset="0"/>
              </a:rPr>
              <a:t>Hoxworth</a:t>
            </a:r>
            <a:r>
              <a:rPr lang="en-US" sz="1500" dirty="0">
                <a:latin typeface="Times New Roman" pitchFamily="18" charset="0"/>
                <a:cs typeface="Times New Roman" pitchFamily="18" charset="0"/>
              </a:rPr>
              <a:t> and his wife, Rachel </a:t>
            </a:r>
            <a:r>
              <a:rPr lang="en-US" sz="1500" dirty="0" err="1">
                <a:latin typeface="Times New Roman" pitchFamily="18" charset="0"/>
                <a:cs typeface="Times New Roman" pitchFamily="18" charset="0"/>
              </a:rPr>
              <a:t>Hoxworth</a:t>
            </a:r>
            <a:r>
              <a:rPr lang="en-US" sz="1500" dirty="0">
                <a:latin typeface="Times New Roman" pitchFamily="18" charset="0"/>
                <a:cs typeface="Times New Roman" pitchFamily="18" charset="0"/>
              </a:rPr>
              <a:t>, gave Clark ten $140 promissory notes ($1400), and secured them by a mortgage on 240 acres of land. </a:t>
            </a:r>
            <a:r>
              <a:rPr lang="en-US" sz="1500" dirty="0" err="1">
                <a:latin typeface="Times New Roman" pitchFamily="18" charset="0"/>
                <a:cs typeface="Times New Roman" pitchFamily="18" charset="0"/>
              </a:rPr>
              <a:t>Hoxworth</a:t>
            </a:r>
            <a:r>
              <a:rPr lang="en-US" sz="1500" dirty="0">
                <a:latin typeface="Times New Roman" pitchFamily="18" charset="0"/>
                <a:cs typeface="Times New Roman" pitchFamily="18" charset="0"/>
              </a:rPr>
              <a:t> later conveyed the same land to Hiram Catlett and Herald Catlett. After the </a:t>
            </a:r>
            <a:r>
              <a:rPr lang="en-US" sz="1500" dirty="0" err="1">
                <a:latin typeface="Times New Roman" pitchFamily="18" charset="0"/>
                <a:cs typeface="Times New Roman" pitchFamily="18" charset="0"/>
              </a:rPr>
              <a:t>Hoxworths</a:t>
            </a:r>
            <a:r>
              <a:rPr lang="en-US" sz="1500" dirty="0">
                <a:latin typeface="Times New Roman" pitchFamily="18" charset="0"/>
                <a:cs typeface="Times New Roman" pitchFamily="18" charset="0"/>
              </a:rPr>
              <a:t> failed to pay, Clark retained Lincoln and sued the </a:t>
            </a:r>
            <a:r>
              <a:rPr lang="en-US" sz="1500" dirty="0" err="1">
                <a:latin typeface="Times New Roman" pitchFamily="18" charset="0"/>
                <a:cs typeface="Times New Roman" pitchFamily="18" charset="0"/>
              </a:rPr>
              <a:t>Hoxworths</a:t>
            </a:r>
            <a:r>
              <a:rPr lang="en-US" sz="1500" dirty="0">
                <a:latin typeface="Times New Roman" pitchFamily="18" charset="0"/>
                <a:cs typeface="Times New Roman" pitchFamily="18" charset="0"/>
              </a:rPr>
              <a:t> and the </a:t>
            </a:r>
            <a:r>
              <a:rPr lang="en-US" sz="1500" dirty="0" err="1">
                <a:latin typeface="Times New Roman" pitchFamily="18" charset="0"/>
                <a:cs typeface="Times New Roman" pitchFamily="18" charset="0"/>
              </a:rPr>
              <a:t>Catletts</a:t>
            </a:r>
            <a:r>
              <a:rPr lang="en-US" sz="1500" dirty="0">
                <a:latin typeface="Times New Roman" pitchFamily="18" charset="0"/>
                <a:cs typeface="Times New Roman" pitchFamily="18" charset="0"/>
              </a:rPr>
              <a:t>. The court continued the case because Lincoln made an error in describing the mortgaged land in the bill of complaint. Rachel </a:t>
            </a:r>
            <a:r>
              <a:rPr lang="en-US" sz="1500" dirty="0" err="1">
                <a:latin typeface="Times New Roman" pitchFamily="18" charset="0"/>
                <a:cs typeface="Times New Roman" pitchFamily="18" charset="0"/>
              </a:rPr>
              <a:t>Hoxworth</a:t>
            </a:r>
            <a:r>
              <a:rPr lang="en-US" sz="1500" dirty="0">
                <a:latin typeface="Times New Roman" pitchFamily="18" charset="0"/>
                <a:cs typeface="Times New Roman" pitchFamily="18" charset="0"/>
              </a:rPr>
              <a:t> later defaulted, and the court ordered the </a:t>
            </a:r>
            <a:r>
              <a:rPr lang="en-US" sz="1500" dirty="0" err="1">
                <a:latin typeface="Times New Roman" pitchFamily="18" charset="0"/>
                <a:cs typeface="Times New Roman" pitchFamily="18" charset="0"/>
              </a:rPr>
              <a:t>Catletts</a:t>
            </a:r>
            <a:r>
              <a:rPr lang="en-US" sz="1500" dirty="0">
                <a:latin typeface="Times New Roman" pitchFamily="18" charset="0"/>
                <a:cs typeface="Times New Roman" pitchFamily="18" charset="0"/>
              </a:rPr>
              <a:t> to pay Clark $1,886.29. The court continued the case against John </a:t>
            </a:r>
            <a:r>
              <a:rPr lang="en-US" sz="1500" dirty="0" err="1">
                <a:latin typeface="Times New Roman" pitchFamily="18" charset="0"/>
                <a:cs typeface="Times New Roman" pitchFamily="18" charset="0"/>
              </a:rPr>
              <a:t>Hoxworth</a:t>
            </a:r>
            <a:r>
              <a:rPr lang="en-US" sz="1500" dirty="0">
                <a:latin typeface="Times New Roman" pitchFamily="18" charset="0"/>
                <a:cs typeface="Times New Roman" pitchFamily="18" charset="0"/>
              </a:rPr>
              <a:t> until dismissing it in 1867.</a:t>
            </a:r>
          </a:p>
          <a:p>
            <a:r>
              <a:rPr lang="en-US" sz="1500" dirty="0">
                <a:latin typeface="Times New Roman" pitchFamily="18" charset="0"/>
                <a:cs typeface="Times New Roman" pitchFamily="18" charset="0"/>
              </a:rPr>
              <a:t>Digital </a:t>
            </a:r>
            <a:r>
              <a:rPr lang="en-US" sz="1500" dirty="0" smtClean="0">
                <a:latin typeface="Times New Roman" pitchFamily="18" charset="0"/>
                <a:cs typeface="Times New Roman" pitchFamily="18" charset="0"/>
              </a:rPr>
              <a:t>ID – </a:t>
            </a:r>
            <a:r>
              <a:rPr lang="en-US" sz="1500" dirty="0" err="1" smtClean="0">
                <a:latin typeface="Times New Roman" pitchFamily="18" charset="0"/>
                <a:cs typeface="Times New Roman" pitchFamily="18" charset="0"/>
              </a:rPr>
              <a:t>lprbscsm</a:t>
            </a:r>
            <a:r>
              <a:rPr lang="en-US" sz="1500" dirty="0" smtClean="0">
                <a:latin typeface="Times New Roman" pitchFamily="18" charset="0"/>
                <a:cs typeface="Times New Roman" pitchFamily="18" charset="0"/>
              </a:rPr>
              <a:t> </a:t>
            </a:r>
            <a:r>
              <a:rPr lang="en-US" sz="1500" dirty="0">
                <a:latin typeface="Times New Roman" pitchFamily="18" charset="0"/>
                <a:cs typeface="Times New Roman" pitchFamily="18" charset="0"/>
              </a:rPr>
              <a:t>scsm1459</a:t>
            </a:r>
            <a:br>
              <a:rPr lang="en-US" sz="1500" dirty="0">
                <a:latin typeface="Times New Roman" pitchFamily="18" charset="0"/>
                <a:cs typeface="Times New Roman" pitchFamily="18" charset="0"/>
              </a:rPr>
            </a:br>
            <a:r>
              <a:rPr lang="en-US" sz="1500" dirty="0">
                <a:latin typeface="Times New Roman" pitchFamily="18" charset="0"/>
                <a:cs typeface="Times New Roman" pitchFamily="18" charset="0"/>
                <a:hlinkClick r:id="rId3"/>
              </a:rPr>
              <a:t>http://</a:t>
            </a:r>
            <a:r>
              <a:rPr lang="en-US" sz="1500" dirty="0" smtClean="0">
                <a:latin typeface="Times New Roman" pitchFamily="18" charset="0"/>
                <a:cs typeface="Times New Roman" pitchFamily="18" charset="0"/>
                <a:hlinkClick r:id="rId3"/>
              </a:rPr>
              <a:t>hdl.loc.gov/loc.rbc/lprbscsm.scsm1459</a:t>
            </a:r>
            <a:r>
              <a:rPr lang="en-US" sz="1500" dirty="0" smtClean="0">
                <a:latin typeface="Times New Roman" pitchFamily="18" charset="0"/>
                <a:cs typeface="Times New Roman" pitchFamily="18" charset="0"/>
              </a:rPr>
              <a:t> </a:t>
            </a:r>
            <a:endParaRPr lang="en-US" sz="15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jpg"/>
          <p:cNvPicPr>
            <a:picLocks noGrp="1" noChangeAspect="1"/>
          </p:cNvPicPr>
          <p:nvPr>
            <p:ph sz="half" idx="1"/>
          </p:nvPr>
        </p:nvPicPr>
        <p:blipFill>
          <a:blip r:embed="rId2" cstate="print"/>
          <a:stretch>
            <a:fillRect/>
          </a:stretch>
        </p:blipFill>
        <p:spPr>
          <a:xfrm>
            <a:off x="775728" y="838200"/>
            <a:ext cx="3401544" cy="5287963"/>
          </a:xfrm>
        </p:spPr>
      </p:pic>
      <p:sp>
        <p:nvSpPr>
          <p:cNvPr id="4" name="Content Placeholder 3"/>
          <p:cNvSpPr>
            <a:spLocks noGrp="1"/>
          </p:cNvSpPr>
          <p:nvPr>
            <p:ph sz="half" idx="2"/>
          </p:nvPr>
        </p:nvSpPr>
        <p:spPr>
          <a:xfrm>
            <a:off x="4648200" y="914400"/>
            <a:ext cx="4038600" cy="5211763"/>
          </a:xfrm>
        </p:spPr>
        <p:txBody>
          <a:bodyPr>
            <a:noAutofit/>
          </a:bodyPr>
          <a:lstStyle/>
          <a:p>
            <a:r>
              <a:rPr lang="en-US" sz="1500" dirty="0" smtClean="0">
                <a:latin typeface="Times New Roman" pitchFamily="18" charset="0"/>
                <a:cs typeface="Times New Roman" pitchFamily="18" charset="0"/>
              </a:rPr>
              <a:t>Title – Abraham Lincoln, presidential candidate, half-length portrait, facing right</a:t>
            </a:r>
          </a:p>
          <a:p>
            <a:r>
              <a:rPr lang="en-US" sz="1500" dirty="0" smtClean="0">
                <a:latin typeface="Times New Roman" pitchFamily="18" charset="0"/>
                <a:cs typeface="Times New Roman" pitchFamily="18" charset="0"/>
              </a:rPr>
              <a:t>Creator(s) – </a:t>
            </a:r>
            <a:r>
              <a:rPr lang="en-US" sz="1500" dirty="0" err="1" smtClean="0">
                <a:latin typeface="Times New Roman" pitchFamily="18" charset="0"/>
                <a:cs typeface="Times New Roman" pitchFamily="18" charset="0"/>
                <a:hlinkClick r:id="rId3"/>
              </a:rPr>
              <a:t>Hesler</a:t>
            </a:r>
            <a:r>
              <a:rPr lang="en-US" sz="1500" dirty="0" smtClean="0">
                <a:latin typeface="Times New Roman" pitchFamily="18" charset="0"/>
                <a:cs typeface="Times New Roman" pitchFamily="18" charset="0"/>
                <a:hlinkClick r:id="rId3"/>
              </a:rPr>
              <a:t>, Alexander, 1823-1895</a:t>
            </a:r>
            <a:r>
              <a:rPr lang="en-US" sz="1500" dirty="0" smtClean="0">
                <a:latin typeface="Times New Roman" pitchFamily="18" charset="0"/>
                <a:cs typeface="Times New Roman" pitchFamily="18" charset="0"/>
              </a:rPr>
              <a:t>, photographer </a:t>
            </a:r>
          </a:p>
          <a:p>
            <a:r>
              <a:rPr lang="en-US" sz="1500" dirty="0" smtClean="0">
                <a:latin typeface="Times New Roman" pitchFamily="18" charset="0"/>
                <a:cs typeface="Times New Roman" pitchFamily="18" charset="0"/>
              </a:rPr>
              <a:t>Date Created/Published – [photo taken in 1860 and printed later, ca. 1900?]</a:t>
            </a:r>
          </a:p>
          <a:p>
            <a:r>
              <a:rPr lang="en-US" sz="1500" dirty="0" smtClean="0">
                <a:latin typeface="Times New Roman" pitchFamily="18" charset="0"/>
                <a:cs typeface="Times New Roman" pitchFamily="18" charset="0"/>
              </a:rPr>
              <a:t>Bookmark </a:t>
            </a:r>
            <a:r>
              <a:rPr lang="en-US" sz="1500" dirty="0" smtClean="0">
                <a:latin typeface="Times New Roman" pitchFamily="18" charset="0"/>
                <a:cs typeface="Times New Roman" pitchFamily="18" charset="0"/>
              </a:rPr>
              <a:t>–</a:t>
            </a:r>
            <a:r>
              <a:rPr lang="en-US" sz="1500" dirty="0" smtClean="0">
                <a:latin typeface="Times New Roman" pitchFamily="18" charset="0"/>
                <a:cs typeface="Times New Roman" pitchFamily="18" charset="0"/>
                <a:hlinkClick r:id="rId4"/>
              </a:rPr>
              <a:t>http://www.loc.gov/pictures/item/2009630667/</a:t>
            </a:r>
            <a:r>
              <a:rPr lang="en-US" sz="1500" dirty="0" smtClean="0">
                <a:latin typeface="Times New Roman" pitchFamily="18" charset="0"/>
                <a:cs typeface="Times New Roman" pitchFamily="18" charset="0"/>
              </a:rPr>
              <a:t> </a:t>
            </a:r>
          </a:p>
          <a:p>
            <a:r>
              <a:rPr lang="en-US" sz="1500" dirty="0" smtClean="0">
                <a:latin typeface="Times New Roman" pitchFamily="18" charset="0"/>
                <a:cs typeface="Times New Roman" pitchFamily="18" charset="0"/>
              </a:rPr>
              <a:t>Summary – Photo of Lincoln made from a negative taken in Springfield, Illinois, by Alexander </a:t>
            </a:r>
            <a:r>
              <a:rPr lang="en-US" sz="1500" dirty="0" err="1" smtClean="0">
                <a:latin typeface="Times New Roman" pitchFamily="18" charset="0"/>
                <a:cs typeface="Times New Roman" pitchFamily="18" charset="0"/>
              </a:rPr>
              <a:t>Hesler</a:t>
            </a:r>
            <a:r>
              <a:rPr lang="en-US" sz="1500" dirty="0" smtClean="0">
                <a:latin typeface="Times New Roman" pitchFamily="18" charset="0"/>
                <a:cs typeface="Times New Roman" pitchFamily="18" charset="0"/>
              </a:rPr>
              <a:t> on June 3, 1860. One of several poses from that day. "Wrote Lincoln's law partner, William H. Herndon, 'There is the peculiar curve of the lower lip, the lone mole on the right cheek, and a pose of the head so essentially </a:t>
            </a:r>
            <a:r>
              <a:rPr lang="en-US" sz="1500" dirty="0" err="1" smtClean="0">
                <a:latin typeface="Times New Roman" pitchFamily="18" charset="0"/>
                <a:cs typeface="Times New Roman" pitchFamily="18" charset="0"/>
              </a:rPr>
              <a:t>Lincolnian</a:t>
            </a:r>
            <a:r>
              <a:rPr lang="en-US" sz="1500" dirty="0" smtClean="0">
                <a:latin typeface="Times New Roman" pitchFamily="18" charset="0"/>
                <a:cs typeface="Times New Roman" pitchFamily="18" charset="0"/>
              </a:rPr>
              <a:t>; no other artist has ever caught it.'" (Source: </a:t>
            </a:r>
            <a:r>
              <a:rPr lang="en-US" sz="1500" dirty="0" err="1" smtClean="0">
                <a:latin typeface="Times New Roman" pitchFamily="18" charset="0"/>
                <a:cs typeface="Times New Roman" pitchFamily="18" charset="0"/>
              </a:rPr>
              <a:t>Ostendorf</a:t>
            </a:r>
            <a:r>
              <a:rPr lang="en-US" sz="1500" dirty="0" smtClean="0">
                <a:latin typeface="Times New Roman" pitchFamily="18" charset="0"/>
                <a:cs typeface="Times New Roman" pitchFamily="18" charset="0"/>
              </a:rPr>
              <a:t>, p. 46) George B. Ayres bought </a:t>
            </a:r>
            <a:r>
              <a:rPr lang="en-US" sz="1500" dirty="0" err="1" smtClean="0">
                <a:latin typeface="Times New Roman" pitchFamily="18" charset="0"/>
                <a:cs typeface="Times New Roman" pitchFamily="18" charset="0"/>
              </a:rPr>
              <a:t>Hesler's</a:t>
            </a:r>
            <a:r>
              <a:rPr lang="en-US" sz="1500" dirty="0" smtClean="0">
                <a:latin typeface="Times New Roman" pitchFamily="18" charset="0"/>
                <a:cs typeface="Times New Roman" pitchFamily="18" charset="0"/>
              </a:rPr>
              <a:t> studio and later made prints from the Lincoln negatives.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jpg"/>
          <p:cNvPicPr>
            <a:picLocks noGrp="1" noChangeAspect="1"/>
          </p:cNvPicPr>
          <p:nvPr>
            <p:ph sz="half" idx="1"/>
          </p:nvPr>
        </p:nvPicPr>
        <p:blipFill>
          <a:blip r:embed="rId2" cstate="print"/>
          <a:stretch>
            <a:fillRect/>
          </a:stretch>
        </p:blipFill>
        <p:spPr>
          <a:xfrm>
            <a:off x="637827" y="685800"/>
            <a:ext cx="3677345" cy="5440363"/>
          </a:xfrm>
        </p:spPr>
      </p:pic>
      <p:sp>
        <p:nvSpPr>
          <p:cNvPr id="4" name="Content Placeholder 3"/>
          <p:cNvSpPr>
            <a:spLocks noGrp="1"/>
          </p:cNvSpPr>
          <p:nvPr>
            <p:ph sz="half" idx="2"/>
          </p:nvPr>
        </p:nvSpPr>
        <p:spPr>
          <a:xfrm>
            <a:off x="4648200" y="762000"/>
            <a:ext cx="4038600" cy="5364163"/>
          </a:xfrm>
        </p:spPr>
        <p:txBody>
          <a:bodyPr>
            <a:normAutofit lnSpcReduction="10000"/>
          </a:bodyPr>
          <a:lstStyle/>
          <a:p>
            <a:r>
              <a:rPr lang="en-US" sz="2000" dirty="0" smtClean="0">
                <a:latin typeface="Times New Roman" pitchFamily="18" charset="0"/>
                <a:cs typeface="Times New Roman" pitchFamily="18" charset="0"/>
              </a:rPr>
              <a:t>Title – Abraham Lincoln, Congressman-elect from Illinois. Three-quarter length portrait, seated, facing front</a:t>
            </a:r>
          </a:p>
          <a:p>
            <a:r>
              <a:rPr lang="en-US" sz="2000" dirty="0" smtClean="0">
                <a:latin typeface="Times New Roman" pitchFamily="18" charset="0"/>
                <a:cs typeface="Times New Roman" pitchFamily="18" charset="0"/>
              </a:rPr>
              <a:t>Creator(s) – </a:t>
            </a:r>
            <a:r>
              <a:rPr lang="en-US" sz="2000" dirty="0" smtClean="0">
                <a:latin typeface="Times New Roman" pitchFamily="18" charset="0"/>
                <a:cs typeface="Times New Roman" pitchFamily="18" charset="0"/>
                <a:hlinkClick r:id="rId3"/>
              </a:rPr>
              <a:t>Shepherd, Nicholas H.</a:t>
            </a:r>
            <a:r>
              <a:rPr lang="en-US" sz="2000" dirty="0" smtClean="0">
                <a:latin typeface="Times New Roman" pitchFamily="18" charset="0"/>
                <a:cs typeface="Times New Roman" pitchFamily="18" charset="0"/>
              </a:rPr>
              <a:t>, photographer </a:t>
            </a:r>
          </a:p>
          <a:p>
            <a:r>
              <a:rPr lang="en-US" sz="2000" dirty="0" smtClean="0">
                <a:latin typeface="Times New Roman" pitchFamily="18" charset="0"/>
                <a:cs typeface="Times New Roman" pitchFamily="18" charset="0"/>
              </a:rPr>
              <a:t>Date Created/Published – [Springfield, Ill., 1846 or 1847]</a:t>
            </a:r>
          </a:p>
          <a:p>
            <a:r>
              <a:rPr lang="en-US" sz="2000" dirty="0" smtClean="0">
                <a:latin typeface="Times New Roman" pitchFamily="18" charset="0"/>
                <a:cs typeface="Times New Roman" pitchFamily="18" charset="0"/>
              </a:rPr>
              <a:t>Bookmark –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hlinkClick r:id="rId4"/>
              </a:rPr>
              <a:t>http://www.loc.gov/pictures/item/2004664400/</a:t>
            </a:r>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Summary – This daguerreotype is the earliest-known photograph of Abraham Lincoln, taken at age 37 when he was a frontier lawyer in Springfield and Congressman-elect from Illinois. (Source: </a:t>
            </a:r>
            <a:r>
              <a:rPr lang="en-US" sz="2000" dirty="0" err="1" smtClean="0">
                <a:latin typeface="Times New Roman" pitchFamily="18" charset="0"/>
                <a:cs typeface="Times New Roman" pitchFamily="18" charset="0"/>
              </a:rPr>
              <a:t>Ostendorf</a:t>
            </a:r>
            <a:r>
              <a:rPr lang="en-US" sz="2000" dirty="0" smtClean="0">
                <a:latin typeface="Times New Roman" pitchFamily="18" charset="0"/>
                <a:cs typeface="Times New Roman" pitchFamily="18" charset="0"/>
              </a:rPr>
              <a:t>, p. 4)</a:t>
            </a:r>
            <a:endParaRPr lang="en-US" sz="20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3.jpg"/>
          <p:cNvPicPr>
            <a:picLocks noGrp="1" noChangeAspect="1"/>
          </p:cNvPicPr>
          <p:nvPr>
            <p:ph sz="half" idx="1"/>
          </p:nvPr>
        </p:nvPicPr>
        <p:blipFill>
          <a:blip r:embed="rId2" cstate="print"/>
          <a:stretch>
            <a:fillRect/>
          </a:stretch>
        </p:blipFill>
        <p:spPr>
          <a:xfrm>
            <a:off x="457200" y="741338"/>
            <a:ext cx="4038600" cy="5329287"/>
          </a:xfrm>
        </p:spPr>
      </p:pic>
      <p:sp>
        <p:nvSpPr>
          <p:cNvPr id="4" name="Content Placeholder 3"/>
          <p:cNvSpPr>
            <a:spLocks noGrp="1"/>
          </p:cNvSpPr>
          <p:nvPr>
            <p:ph sz="half" idx="2"/>
          </p:nvPr>
        </p:nvSpPr>
        <p:spPr>
          <a:xfrm>
            <a:off x="4648200" y="762000"/>
            <a:ext cx="4038600" cy="5364163"/>
          </a:xfrm>
        </p:spPr>
        <p:txBody>
          <a:bodyPr>
            <a:noAutofit/>
          </a:bodyPr>
          <a:lstStyle/>
          <a:p>
            <a:r>
              <a:rPr lang="en-US" sz="2000" dirty="0" smtClean="0">
                <a:latin typeface="Times New Roman" pitchFamily="18" charset="0"/>
                <a:cs typeface="Times New Roman" pitchFamily="18" charset="0"/>
              </a:rPr>
              <a:t>Title – Abraham Lincoln, immediately prior to Senate nomination, Chicago, Illinois </a:t>
            </a:r>
          </a:p>
          <a:p>
            <a:r>
              <a:rPr lang="en-US" sz="2000" dirty="0" smtClean="0">
                <a:latin typeface="Times New Roman" pitchFamily="18" charset="0"/>
                <a:cs typeface="Times New Roman" pitchFamily="18" charset="0"/>
              </a:rPr>
              <a:t>Creator(s) – </a:t>
            </a:r>
            <a:r>
              <a:rPr lang="en-US" sz="2000" dirty="0" err="1" smtClean="0">
                <a:latin typeface="Times New Roman" pitchFamily="18" charset="0"/>
                <a:cs typeface="Times New Roman" pitchFamily="18" charset="0"/>
                <a:hlinkClick r:id="rId3"/>
              </a:rPr>
              <a:t>Hesler</a:t>
            </a:r>
            <a:r>
              <a:rPr lang="en-US" sz="2000" dirty="0" smtClean="0">
                <a:latin typeface="Times New Roman" pitchFamily="18" charset="0"/>
                <a:cs typeface="Times New Roman" pitchFamily="18" charset="0"/>
                <a:hlinkClick r:id="rId3"/>
              </a:rPr>
              <a:t>, Alexander, 1823-1895</a:t>
            </a:r>
            <a:r>
              <a:rPr lang="en-US" sz="2000" dirty="0" smtClean="0">
                <a:latin typeface="Times New Roman" pitchFamily="18" charset="0"/>
                <a:cs typeface="Times New Roman" pitchFamily="18" charset="0"/>
              </a:rPr>
              <a:t>, photographer </a:t>
            </a:r>
          </a:p>
          <a:p>
            <a:r>
              <a:rPr lang="en-US" sz="2000" dirty="0" smtClean="0">
                <a:latin typeface="Times New Roman" pitchFamily="18" charset="0"/>
                <a:cs typeface="Times New Roman" pitchFamily="18" charset="0"/>
              </a:rPr>
              <a:t>Date Created/Published – 1857 February 28, printed later</a:t>
            </a:r>
          </a:p>
          <a:p>
            <a:r>
              <a:rPr lang="en-US" sz="2000" dirty="0" smtClean="0">
                <a:latin typeface="Times New Roman" pitchFamily="18" charset="0"/>
                <a:cs typeface="Times New Roman" pitchFamily="18" charset="0"/>
              </a:rPr>
              <a:t>Bookmark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hlinkClick r:id="rId4"/>
              </a:rPr>
              <a:t>http://www.loc.gov/pictures/item/2008678332/</a:t>
            </a:r>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Summary –Abraham Lincoln, head-and-shoulders portrait, facing right. According to </a:t>
            </a:r>
            <a:r>
              <a:rPr lang="en-US" sz="2000" dirty="0" err="1" smtClean="0">
                <a:latin typeface="Times New Roman" pitchFamily="18" charset="0"/>
                <a:cs typeface="Times New Roman" pitchFamily="18" charset="0"/>
              </a:rPr>
              <a:t>Ostendorf</a:t>
            </a:r>
            <a:r>
              <a:rPr lang="en-US" sz="2000" dirty="0" smtClean="0">
                <a:latin typeface="Times New Roman" pitchFamily="18" charset="0"/>
                <a:cs typeface="Times New Roman" pitchFamily="18" charset="0"/>
              </a:rPr>
              <a:t>, this portrait by </a:t>
            </a:r>
            <a:r>
              <a:rPr lang="en-US" sz="2000" dirty="0" err="1" smtClean="0">
                <a:latin typeface="Times New Roman" pitchFamily="18" charset="0"/>
                <a:cs typeface="Times New Roman" pitchFamily="18" charset="0"/>
              </a:rPr>
              <a:t>Hessler</a:t>
            </a:r>
            <a:r>
              <a:rPr lang="en-US" sz="2000" dirty="0" smtClean="0">
                <a:latin typeface="Times New Roman" pitchFamily="18" charset="0"/>
                <a:cs typeface="Times New Roman" pitchFamily="18" charset="0"/>
              </a:rPr>
              <a:t> was copied during Lincoln's campaign and further distributed.</a:t>
            </a:r>
            <a:endParaRPr lang="en-US" sz="20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4.jpg"/>
          <p:cNvPicPr>
            <a:picLocks noGrp="1" noChangeAspect="1"/>
          </p:cNvPicPr>
          <p:nvPr>
            <p:ph sz="half" idx="1"/>
          </p:nvPr>
        </p:nvPicPr>
        <p:blipFill>
          <a:blip r:embed="rId2" cstate="print"/>
          <a:stretch>
            <a:fillRect/>
          </a:stretch>
        </p:blipFill>
        <p:spPr>
          <a:xfrm>
            <a:off x="457200" y="1989316"/>
            <a:ext cx="4038600" cy="2833330"/>
          </a:xfrm>
        </p:spPr>
      </p:pic>
      <p:sp>
        <p:nvSpPr>
          <p:cNvPr id="4" name="Content Placeholder 3"/>
          <p:cNvSpPr>
            <a:spLocks noGrp="1"/>
          </p:cNvSpPr>
          <p:nvPr>
            <p:ph sz="half" idx="2"/>
          </p:nvPr>
        </p:nvSpPr>
        <p:spPr>
          <a:xfrm>
            <a:off x="4648200" y="685800"/>
            <a:ext cx="4038600" cy="5440363"/>
          </a:xfrm>
        </p:spPr>
        <p:txBody>
          <a:bodyPr>
            <a:normAutofit/>
          </a:bodyPr>
          <a:lstStyle/>
          <a:p>
            <a:r>
              <a:rPr lang="en-US" sz="2000" dirty="0" smtClean="0">
                <a:latin typeface="Times New Roman" pitchFamily="18" charset="0"/>
                <a:cs typeface="Times New Roman" pitchFamily="18" charset="0"/>
              </a:rPr>
              <a:t>Title – Old State House, Springfield, Sangamon County, IL </a:t>
            </a:r>
          </a:p>
          <a:p>
            <a:r>
              <a:rPr lang="en-US" sz="2000" dirty="0" smtClean="0">
                <a:latin typeface="Times New Roman" pitchFamily="18" charset="0"/>
                <a:cs typeface="Times New Roman" pitchFamily="18" charset="0"/>
              </a:rPr>
              <a:t>Other Title – Sangamon County Courthouse</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Third State Capitol</a:t>
            </a:r>
          </a:p>
          <a:p>
            <a:r>
              <a:rPr lang="en-US" sz="2000" dirty="0" smtClean="0">
                <a:latin typeface="Times New Roman" pitchFamily="18" charset="0"/>
                <a:cs typeface="Times New Roman" pitchFamily="18" charset="0"/>
              </a:rPr>
              <a:t>Creator(s) – </a:t>
            </a:r>
            <a:r>
              <a:rPr lang="en-US" sz="2000" dirty="0" smtClean="0">
                <a:latin typeface="Times New Roman" pitchFamily="18" charset="0"/>
                <a:cs typeface="Times New Roman" pitchFamily="18" charset="0"/>
                <a:hlinkClick r:id="rId3"/>
              </a:rPr>
              <a:t>Historic American Buildings Survey</a:t>
            </a:r>
            <a:r>
              <a:rPr lang="en-US" sz="2000" dirty="0" smtClean="0">
                <a:latin typeface="Times New Roman" pitchFamily="18" charset="0"/>
                <a:cs typeface="Times New Roman" pitchFamily="18" charset="0"/>
              </a:rPr>
              <a:t>, creator</a:t>
            </a:r>
          </a:p>
          <a:p>
            <a:r>
              <a:rPr lang="en-US" sz="2000" dirty="0" smtClean="0">
                <a:latin typeface="Times New Roman" pitchFamily="18" charset="0"/>
                <a:cs typeface="Times New Roman" pitchFamily="18" charset="0"/>
              </a:rPr>
              <a:t>Date Created/Published – Documentation compiled after 1933</a:t>
            </a:r>
          </a:p>
          <a:p>
            <a:r>
              <a:rPr lang="en-US" sz="2000" dirty="0" smtClean="0">
                <a:latin typeface="Times New Roman" pitchFamily="18" charset="0"/>
                <a:cs typeface="Times New Roman" pitchFamily="18" charset="0"/>
              </a:rPr>
              <a:t>Bookmark </a:t>
            </a:r>
            <a:r>
              <a:rPr lang="en-US"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hlinkClick r:id="rId4"/>
              </a:rPr>
              <a:t>http://www.loc.gov/pictures/item/il0202/</a:t>
            </a:r>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Summary – place where </a:t>
            </a:r>
            <a:r>
              <a:rPr lang="en-US" sz="2000" dirty="0" err="1" smtClean="0">
                <a:latin typeface="Times New Roman" pitchFamily="18" charset="0"/>
                <a:cs typeface="Times New Roman" pitchFamily="18" charset="0"/>
              </a:rPr>
              <a:t>lincoln</a:t>
            </a:r>
            <a:r>
              <a:rPr lang="en-US" sz="2000" dirty="0" smtClean="0">
                <a:latin typeface="Times New Roman" pitchFamily="18" charset="0"/>
                <a:cs typeface="Times New Roman" pitchFamily="18" charset="0"/>
              </a:rPr>
              <a:t> practiced law.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5.jpg"/>
          <p:cNvPicPr>
            <a:picLocks noGrp="1" noChangeAspect="1"/>
          </p:cNvPicPr>
          <p:nvPr>
            <p:ph sz="half" idx="1"/>
          </p:nvPr>
        </p:nvPicPr>
        <p:blipFill>
          <a:blip r:embed="rId2" cstate="print"/>
          <a:stretch>
            <a:fillRect/>
          </a:stretch>
        </p:blipFill>
        <p:spPr>
          <a:xfrm>
            <a:off x="779264" y="685800"/>
            <a:ext cx="3394472" cy="5440363"/>
          </a:xfrm>
        </p:spPr>
      </p:pic>
      <p:sp>
        <p:nvSpPr>
          <p:cNvPr id="4" name="Content Placeholder 3"/>
          <p:cNvSpPr>
            <a:spLocks noGrp="1"/>
          </p:cNvSpPr>
          <p:nvPr>
            <p:ph sz="half" idx="2"/>
          </p:nvPr>
        </p:nvSpPr>
        <p:spPr>
          <a:xfrm>
            <a:off x="4648200" y="685800"/>
            <a:ext cx="4038600" cy="5440363"/>
          </a:xfrm>
        </p:spPr>
        <p:txBody>
          <a:bodyPr>
            <a:noAutofit/>
          </a:bodyPr>
          <a:lstStyle/>
          <a:p>
            <a:r>
              <a:rPr lang="en-US" sz="1700" dirty="0" smtClean="0">
                <a:latin typeface="Times New Roman" pitchFamily="18" charset="0"/>
                <a:cs typeface="Times New Roman" pitchFamily="18" charset="0"/>
              </a:rPr>
              <a:t>Title – Hon. Abraham Lincoln, Republican candidate for the presidency, 1860 / </a:t>
            </a:r>
            <a:r>
              <a:rPr lang="en-US" sz="1700" dirty="0" err="1" smtClean="0">
                <a:latin typeface="Times New Roman" pitchFamily="18" charset="0"/>
                <a:cs typeface="Times New Roman" pitchFamily="18" charset="0"/>
              </a:rPr>
              <a:t>Grozelier</a:t>
            </a:r>
            <a:r>
              <a:rPr lang="en-US" sz="1700" dirty="0" smtClean="0">
                <a:latin typeface="Times New Roman" pitchFamily="18" charset="0"/>
                <a:cs typeface="Times New Roman" pitchFamily="18" charset="0"/>
              </a:rPr>
              <a:t> ; painted by Hicks ; lith. by L. </a:t>
            </a:r>
            <a:r>
              <a:rPr lang="en-US" sz="1700" dirty="0" err="1" smtClean="0">
                <a:latin typeface="Times New Roman" pitchFamily="18" charset="0"/>
                <a:cs typeface="Times New Roman" pitchFamily="18" charset="0"/>
              </a:rPr>
              <a:t>Grozelier</a:t>
            </a:r>
            <a:r>
              <a:rPr lang="en-US" sz="1700" dirty="0" smtClean="0">
                <a:latin typeface="Times New Roman" pitchFamily="18" charset="0"/>
                <a:cs typeface="Times New Roman" pitchFamily="18" charset="0"/>
              </a:rPr>
              <a:t>, Boston. </a:t>
            </a:r>
          </a:p>
          <a:p>
            <a:r>
              <a:rPr lang="en-US" sz="1700" dirty="0" smtClean="0">
                <a:latin typeface="Times New Roman" pitchFamily="18" charset="0"/>
                <a:cs typeface="Times New Roman" pitchFamily="18" charset="0"/>
              </a:rPr>
              <a:t>Creator(s) – </a:t>
            </a:r>
            <a:r>
              <a:rPr lang="en-US" sz="1700" dirty="0" err="1" smtClean="0">
                <a:latin typeface="Times New Roman" pitchFamily="18" charset="0"/>
                <a:cs typeface="Times New Roman" pitchFamily="18" charset="0"/>
                <a:hlinkClick r:id="rId3"/>
              </a:rPr>
              <a:t>Grozelier</a:t>
            </a:r>
            <a:r>
              <a:rPr lang="en-US" sz="1700" dirty="0" smtClean="0">
                <a:latin typeface="Times New Roman" pitchFamily="18" charset="0"/>
                <a:cs typeface="Times New Roman" pitchFamily="18" charset="0"/>
                <a:hlinkClick r:id="rId3"/>
              </a:rPr>
              <a:t>, Leopold, 1830-1865</a:t>
            </a:r>
            <a:r>
              <a:rPr lang="en-US" sz="1700" dirty="0" smtClean="0">
                <a:latin typeface="Times New Roman" pitchFamily="18" charset="0"/>
                <a:cs typeface="Times New Roman" pitchFamily="18" charset="0"/>
              </a:rPr>
              <a:t>, lithographer</a:t>
            </a:r>
          </a:p>
          <a:p>
            <a:r>
              <a:rPr lang="en-US" sz="1700" dirty="0" smtClean="0">
                <a:latin typeface="Times New Roman" pitchFamily="18" charset="0"/>
                <a:cs typeface="Times New Roman" pitchFamily="18" charset="0"/>
              </a:rPr>
              <a:t>Date Created/Published –New York : Published by W. </a:t>
            </a:r>
            <a:r>
              <a:rPr lang="en-US" sz="1700" dirty="0" err="1" smtClean="0">
                <a:latin typeface="Times New Roman" pitchFamily="18" charset="0"/>
                <a:cs typeface="Times New Roman" pitchFamily="18" charset="0"/>
              </a:rPr>
              <a:t>Schaus</a:t>
            </a:r>
            <a:r>
              <a:rPr lang="en-US" sz="1700" dirty="0" smtClean="0">
                <a:latin typeface="Times New Roman" pitchFamily="18" charset="0"/>
                <a:cs typeface="Times New Roman" pitchFamily="18" charset="0"/>
              </a:rPr>
              <a:t>, 629 Broadway, c1860 (Boston : Printed at J.H. </a:t>
            </a:r>
            <a:r>
              <a:rPr lang="en-US" sz="1700" dirty="0" err="1" smtClean="0">
                <a:latin typeface="Times New Roman" pitchFamily="18" charset="0"/>
                <a:cs typeface="Times New Roman" pitchFamily="18" charset="0"/>
              </a:rPr>
              <a:t>Bufford's</a:t>
            </a:r>
            <a:r>
              <a:rPr lang="en-US" sz="1700" dirty="0" smtClean="0">
                <a:latin typeface="Times New Roman" pitchFamily="18" charset="0"/>
                <a:cs typeface="Times New Roman" pitchFamily="18" charset="0"/>
              </a:rPr>
              <a:t>) </a:t>
            </a:r>
          </a:p>
          <a:p>
            <a:r>
              <a:rPr lang="en-US" sz="1700" dirty="0" smtClean="0">
                <a:latin typeface="Times New Roman" pitchFamily="18" charset="0"/>
                <a:cs typeface="Times New Roman" pitchFamily="18" charset="0"/>
              </a:rPr>
              <a:t>Bookmark –</a:t>
            </a:r>
            <a:r>
              <a:rPr lang="en-US" sz="1700" dirty="0" smtClean="0">
                <a:latin typeface="Times New Roman" pitchFamily="18" charset="0"/>
                <a:cs typeface="Times New Roman" pitchFamily="18" charset="0"/>
              </a:rPr>
              <a:t/>
            </a:r>
            <a:br>
              <a:rPr lang="en-US" sz="1700" dirty="0" smtClean="0">
                <a:latin typeface="Times New Roman" pitchFamily="18" charset="0"/>
                <a:cs typeface="Times New Roman" pitchFamily="18" charset="0"/>
              </a:rPr>
            </a:br>
            <a:r>
              <a:rPr lang="en-US" sz="1700" dirty="0" smtClean="0">
                <a:latin typeface="Times New Roman" pitchFamily="18" charset="0"/>
                <a:cs typeface="Times New Roman" pitchFamily="18" charset="0"/>
                <a:hlinkClick r:id="rId4"/>
              </a:rPr>
              <a:t>http://www.loc.gov/pictures/item/99405224/</a:t>
            </a:r>
            <a:endParaRPr lang="en-US" sz="1700" dirty="0" smtClean="0">
              <a:latin typeface="Times New Roman" pitchFamily="18" charset="0"/>
              <a:cs typeface="Times New Roman" pitchFamily="18" charset="0"/>
            </a:endParaRPr>
          </a:p>
          <a:p>
            <a:r>
              <a:rPr lang="en-US" sz="1700" dirty="0" smtClean="0">
                <a:latin typeface="Times New Roman" pitchFamily="18" charset="0"/>
                <a:cs typeface="Times New Roman" pitchFamily="18" charset="0"/>
              </a:rPr>
              <a:t>Summary – Print showing Abraham Lincoln, head-and-shoulders portrait, facing right. Thomas Hicks painted a portrait of Lincoln at his office in Springfield specifically for this lithograph.</a:t>
            </a:r>
            <a:endParaRPr lang="en-US" sz="17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837</Words>
  <Application>Microsoft Office PowerPoint</Application>
  <PresentationFormat>On-screen Show (4:3)</PresentationFormat>
  <Paragraphs>67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Lincoln Project</vt:lpstr>
      <vt:lpstr>Young v. Littler</vt:lpstr>
      <vt:lpstr>Smith v. Gaines</vt:lpstr>
      <vt:lpstr>Clark v. Hoxworth et 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Lincoln Project</dc:title>
  <dc:creator>Windows User</dc:creator>
  <cp:lastModifiedBy>Katelyn Ann</cp:lastModifiedBy>
  <cp:revision>22</cp:revision>
  <dcterms:created xsi:type="dcterms:W3CDTF">2012-11-19T19:27:46Z</dcterms:created>
  <dcterms:modified xsi:type="dcterms:W3CDTF">2012-11-20T22:36:11Z</dcterms:modified>
</cp:coreProperties>
</file>