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A76DCC0-F666-4B36-B350-7C7E928D0BA3}" type="datetimeFigureOut">
              <a:rPr lang="en-US" smtClean="0"/>
              <a:pPr/>
              <a:t>11/20/2012</a:t>
            </a:fld>
            <a:endParaRPr lang="en-US"/>
          </a:p>
        </p:txBody>
      </p:sp>
      <p:sp>
        <p:nvSpPr>
          <p:cNvPr id="16" name="Slide Number Placeholder 15"/>
          <p:cNvSpPr>
            <a:spLocks noGrp="1"/>
          </p:cNvSpPr>
          <p:nvPr>
            <p:ph type="sldNum" sz="quarter" idx="11"/>
          </p:nvPr>
        </p:nvSpPr>
        <p:spPr/>
        <p:txBody>
          <a:bodyPr/>
          <a:lstStyle/>
          <a:p>
            <a:fld id="{AA3009C1-D7DC-4177-A4B6-75FCDC47C530}"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76DCC0-F666-4B36-B350-7C7E928D0BA3}" type="datetimeFigureOut">
              <a:rPr lang="en-US" smtClean="0"/>
              <a:pPr/>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009C1-D7DC-4177-A4B6-75FCDC47C5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76DCC0-F666-4B36-B350-7C7E928D0BA3}" type="datetimeFigureOut">
              <a:rPr lang="en-US" smtClean="0"/>
              <a:pPr/>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009C1-D7DC-4177-A4B6-75FCDC47C5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A76DCC0-F666-4B36-B350-7C7E928D0BA3}" type="datetimeFigureOut">
              <a:rPr lang="en-US" smtClean="0"/>
              <a:pPr/>
              <a:t>11/20/2012</a:t>
            </a:fld>
            <a:endParaRPr lang="en-US"/>
          </a:p>
        </p:txBody>
      </p:sp>
      <p:sp>
        <p:nvSpPr>
          <p:cNvPr id="15" name="Slide Number Placeholder 14"/>
          <p:cNvSpPr>
            <a:spLocks noGrp="1"/>
          </p:cNvSpPr>
          <p:nvPr>
            <p:ph type="sldNum" sz="quarter" idx="15"/>
          </p:nvPr>
        </p:nvSpPr>
        <p:spPr/>
        <p:txBody>
          <a:bodyPr/>
          <a:lstStyle>
            <a:lvl1pPr algn="ctr">
              <a:defRPr/>
            </a:lvl1pPr>
          </a:lstStyle>
          <a:p>
            <a:fld id="{AA3009C1-D7DC-4177-A4B6-75FCDC47C530}"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76DCC0-F666-4B36-B350-7C7E928D0BA3}" type="datetimeFigureOut">
              <a:rPr lang="en-US" smtClean="0"/>
              <a:pPr/>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009C1-D7DC-4177-A4B6-75FCDC47C530}"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76DCC0-F666-4B36-B350-7C7E928D0BA3}" type="datetimeFigureOut">
              <a:rPr lang="en-US" smtClean="0"/>
              <a:pPr/>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009C1-D7DC-4177-A4B6-75FCDC47C53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A3009C1-D7DC-4177-A4B6-75FCDC47C530}"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A76DCC0-F666-4B36-B350-7C7E928D0BA3}" type="datetimeFigureOut">
              <a:rPr lang="en-US" smtClean="0"/>
              <a:pPr/>
              <a:t>11/20/2012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76DCC0-F666-4B36-B350-7C7E928D0BA3}" type="datetimeFigureOut">
              <a:rPr lang="en-US" smtClean="0"/>
              <a:pPr/>
              <a:t>11/20/2012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3009C1-D7DC-4177-A4B6-75FCDC47C53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6DCC0-F666-4B36-B350-7C7E928D0BA3}" type="datetimeFigureOut">
              <a:rPr lang="en-US" smtClean="0"/>
              <a:pPr/>
              <a:t>11/20/2012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3009C1-D7DC-4177-A4B6-75FCDC47C5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A76DCC0-F666-4B36-B350-7C7E928D0BA3}" type="datetimeFigureOut">
              <a:rPr lang="en-US" smtClean="0"/>
              <a:pPr/>
              <a:t>11/20/2012</a:t>
            </a:fld>
            <a:endParaRPr lang="en-US"/>
          </a:p>
        </p:txBody>
      </p:sp>
      <p:sp>
        <p:nvSpPr>
          <p:cNvPr id="9" name="Slide Number Placeholder 8"/>
          <p:cNvSpPr>
            <a:spLocks noGrp="1"/>
          </p:cNvSpPr>
          <p:nvPr>
            <p:ph type="sldNum" sz="quarter" idx="15"/>
          </p:nvPr>
        </p:nvSpPr>
        <p:spPr/>
        <p:txBody>
          <a:bodyPr/>
          <a:lstStyle/>
          <a:p>
            <a:fld id="{AA3009C1-D7DC-4177-A4B6-75FCDC47C530}"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A76DCC0-F666-4B36-B350-7C7E928D0BA3}" type="datetimeFigureOut">
              <a:rPr lang="en-US" smtClean="0"/>
              <a:pPr/>
              <a:t>11/20/2012</a:t>
            </a:fld>
            <a:endParaRPr lang="en-US"/>
          </a:p>
        </p:txBody>
      </p:sp>
      <p:sp>
        <p:nvSpPr>
          <p:cNvPr id="9" name="Slide Number Placeholder 8"/>
          <p:cNvSpPr>
            <a:spLocks noGrp="1"/>
          </p:cNvSpPr>
          <p:nvPr>
            <p:ph type="sldNum" sz="quarter" idx="11"/>
          </p:nvPr>
        </p:nvSpPr>
        <p:spPr/>
        <p:txBody>
          <a:bodyPr/>
          <a:lstStyle/>
          <a:p>
            <a:fld id="{AA3009C1-D7DC-4177-A4B6-75FCDC47C530}"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A76DCC0-F666-4B36-B350-7C7E928D0BA3}" type="datetimeFigureOut">
              <a:rPr lang="en-US" smtClean="0"/>
              <a:pPr/>
              <a:t>11/20/2012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A3009C1-D7DC-4177-A4B6-75FCDC47C530}"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oc.gov/pictures/item/2008678328/" TargetMode="Externa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hyperlink" Target="http://www.loc.gov/pictures/item/2004664400/" TargetMode="External"/><Relationship Id="rId5" Type="http://schemas.openxmlformats.org/officeDocument/2006/relationships/hyperlink" Target="http://www.loc.gov/pictures/related/?fi=name&amp;q=Shepherd%2C%20Nicholas%20H."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memory.loc.gov/service/rbc/lprbscsm/scsm1532/001r.jpg" TargetMode="External"/><Relationship Id="rId1" Type="http://schemas.openxmlformats.org/officeDocument/2006/relationships/slideLayout" Target="../slideLayouts/slideLayout2.xml"/><Relationship Id="rId4" Type="http://schemas.openxmlformats.org/officeDocument/2006/relationships/hyperlink" Target="http://hdl.loc.gov/loc.rbc/lprbscsm.scsm153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memory.loc.gov/service/rbc/lprbscsm/scsm1525/001r.jpg" TargetMode="External"/><Relationship Id="rId1" Type="http://schemas.openxmlformats.org/officeDocument/2006/relationships/slideLayout" Target="../slideLayouts/slideLayout7.xml"/><Relationship Id="rId4" Type="http://schemas.openxmlformats.org/officeDocument/2006/relationships/hyperlink" Target="http://hdl.loc.gov/loc.rbc/lprbscsm.scsm152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memory.loc.gov/service/rbc/lprbscsm/scsm1383/001r.jpg" TargetMode="External"/><Relationship Id="rId1" Type="http://schemas.openxmlformats.org/officeDocument/2006/relationships/slideLayout" Target="../slideLayouts/slideLayout7.xml"/><Relationship Id="rId4" Type="http://schemas.openxmlformats.org/officeDocument/2006/relationships/hyperlink" Target="http://hdl.loc.gov/loc.rbc/lprbscsm.scsm1383"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loc.gov/pictures/item/2008680974/"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loc.gov/pictures/item/fsa1998022487/PP/%09"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loc.gov/pictures/item/2009630661/"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loc.gov/pictures/item/98504517"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loc.gov/pictures/item/2009630652/"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Lincoln Law</a:t>
            </a:r>
            <a:endParaRPr lang="en-US" dirty="0"/>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Abraham Lincoln while a traveling lawyer, taken in Danville, Illinois"/>
          <p:cNvPicPr>
            <a:picLocks noChangeAspect="1" noChangeArrowheads="1"/>
          </p:cNvPicPr>
          <p:nvPr/>
        </p:nvPicPr>
        <p:blipFill>
          <a:blip r:embed="rId2" cstate="print"/>
          <a:srcRect/>
          <a:stretch>
            <a:fillRect/>
          </a:stretch>
        </p:blipFill>
        <p:spPr bwMode="auto">
          <a:xfrm>
            <a:off x="457200" y="381000"/>
            <a:ext cx="3349227" cy="4419600"/>
          </a:xfrm>
          <a:prstGeom prst="rect">
            <a:avLst/>
          </a:prstGeom>
          <a:noFill/>
          <a:scene3d>
            <a:camera prst="perspectiveRelaxedModerately"/>
            <a:lightRig rig="threePt" dir="t"/>
          </a:scene3d>
        </p:spPr>
      </p:pic>
      <p:sp>
        <p:nvSpPr>
          <p:cNvPr id="3" name="TextBox 2"/>
          <p:cNvSpPr txBox="1"/>
          <p:nvPr/>
        </p:nvSpPr>
        <p:spPr>
          <a:xfrm>
            <a:off x="228600" y="4876800"/>
            <a:ext cx="4114800" cy="1754326"/>
          </a:xfrm>
          <a:prstGeom prst="rect">
            <a:avLst/>
          </a:prstGeom>
          <a:noFill/>
        </p:spPr>
        <p:txBody>
          <a:bodyPr wrap="square" rtlCol="0">
            <a:spAutoFit/>
          </a:bodyPr>
          <a:lstStyle/>
          <a:p>
            <a:r>
              <a:rPr lang="en-US" b="1" dirty="0" smtClean="0"/>
              <a:t>Abraham Lincoln while a traveling lawyer, taken in Danville, Illinois</a:t>
            </a:r>
            <a:r>
              <a:rPr lang="en-US" dirty="0" smtClean="0"/>
              <a:t> </a:t>
            </a:r>
            <a:r>
              <a:rPr lang="en-US" dirty="0" smtClean="0"/>
              <a:t>Joslin, Amon T</a:t>
            </a:r>
            <a:r>
              <a:rPr lang="en-US" dirty="0" smtClean="0"/>
              <a:t>.,</a:t>
            </a:r>
            <a:r>
              <a:rPr lang="en-US" dirty="0" smtClean="0"/>
              <a:t>photographer Springfield, Ill., 1846 or </a:t>
            </a:r>
            <a:r>
              <a:rPr lang="en-US" dirty="0" smtClean="0"/>
              <a:t>1847 </a:t>
            </a:r>
            <a:r>
              <a:rPr lang="en-US" dirty="0" smtClean="0">
                <a:hlinkClick r:id="rId3"/>
              </a:rPr>
              <a:t>http</a:t>
            </a:r>
            <a:r>
              <a:rPr lang="en-US" dirty="0" smtClean="0">
                <a:hlinkClick r:id="rId3"/>
              </a:rPr>
              <a:t>://www.loc.gov/pictures/item/2008678328/</a:t>
            </a:r>
            <a:endParaRPr lang="en-US" b="1" dirty="0"/>
          </a:p>
        </p:txBody>
      </p:sp>
      <p:pic>
        <p:nvPicPr>
          <p:cNvPr id="1026" name="Picture 2" descr="[Abraham Lincoln, Congressman-elect from Illinois. Three-quarter length portrait, seated, facing front]"/>
          <p:cNvPicPr>
            <a:picLocks noChangeAspect="1" noChangeArrowheads="1"/>
          </p:cNvPicPr>
          <p:nvPr/>
        </p:nvPicPr>
        <p:blipFill>
          <a:blip r:embed="rId4" cstate="print"/>
          <a:srcRect/>
          <a:stretch>
            <a:fillRect/>
          </a:stretch>
        </p:blipFill>
        <p:spPr bwMode="auto">
          <a:xfrm>
            <a:off x="4267200" y="304800"/>
            <a:ext cx="3787184" cy="4495800"/>
          </a:xfrm>
          <a:prstGeom prst="rect">
            <a:avLst/>
          </a:prstGeom>
          <a:noFill/>
          <a:scene3d>
            <a:camera prst="perspectiveBelow"/>
            <a:lightRig rig="threePt" dir="t"/>
          </a:scene3d>
        </p:spPr>
      </p:pic>
      <p:sp>
        <p:nvSpPr>
          <p:cNvPr id="5" name="TextBox 4"/>
          <p:cNvSpPr txBox="1"/>
          <p:nvPr/>
        </p:nvSpPr>
        <p:spPr>
          <a:xfrm>
            <a:off x="4114800" y="4648200"/>
            <a:ext cx="3657600" cy="2369880"/>
          </a:xfrm>
          <a:prstGeom prst="rect">
            <a:avLst/>
          </a:prstGeom>
          <a:noFill/>
        </p:spPr>
        <p:txBody>
          <a:bodyPr wrap="square" rtlCol="0">
            <a:spAutoFit/>
          </a:bodyPr>
          <a:lstStyle/>
          <a:p>
            <a:r>
              <a:rPr lang="en-US" sz="1600" dirty="0" smtClean="0"/>
              <a:t>Abraham Lincoln, Congressman-elect from Illinois</a:t>
            </a:r>
            <a:r>
              <a:rPr lang="en-US" sz="1600" dirty="0" smtClean="0"/>
              <a:t>.</a:t>
            </a:r>
            <a:r>
              <a:rPr lang="en-US" sz="1600" dirty="0" smtClean="0">
                <a:hlinkClick r:id="rId5"/>
              </a:rPr>
              <a:t> </a:t>
            </a:r>
            <a:r>
              <a:rPr lang="en-US" sz="1600" dirty="0" smtClean="0"/>
              <a:t>Shepherd, Nicholas H., photographer This daguerreotype is the earliest-known photograph of Abraham Lincoln, taken at age 37 when he was a frontier lawyer in Springfield and Congressman-elect from Illinois. </a:t>
            </a:r>
            <a:r>
              <a:rPr lang="en-US" sz="1600" dirty="0" smtClean="0">
                <a:hlinkClick r:id="rId6"/>
              </a:rPr>
              <a:t>http://www.loc.gov/pictures/item/2004664400/</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l="21111" t="19556" r="21111" b="20000"/>
          <a:stretch>
            <a:fillRect/>
          </a:stretch>
        </p:blipFill>
        <p:spPr bwMode="auto">
          <a:xfrm>
            <a:off x="304800" y="685800"/>
            <a:ext cx="7458635" cy="4876800"/>
          </a:xfrm>
          <a:prstGeom prst="rect">
            <a:avLst/>
          </a:prstGeom>
          <a:noFill/>
          <a:ln w="9525">
            <a:noFill/>
            <a:miter lim="800000"/>
            <a:headEnd/>
            <a:tailEnd/>
          </a:ln>
          <a:scene3d>
            <a:camera prst="perspectiveContrastingLeftFacing"/>
            <a:lightRig rig="threePt" dir="t"/>
          </a:scene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1 of 10, Bill for Injunction in Connelly &amp; Way v. Van de Ve">
            <a:hlinkClick r:id="rId2"/>
          </p:cNvPr>
          <p:cNvPicPr>
            <a:picLocks noChangeAspect="1" noChangeArrowheads="1"/>
          </p:cNvPicPr>
          <p:nvPr/>
        </p:nvPicPr>
        <p:blipFill>
          <a:blip r:embed="rId3" cstate="print"/>
          <a:srcRect/>
          <a:stretch>
            <a:fillRect/>
          </a:stretch>
        </p:blipFill>
        <p:spPr bwMode="auto">
          <a:xfrm>
            <a:off x="152400" y="152400"/>
            <a:ext cx="4196760" cy="6477000"/>
          </a:xfrm>
          <a:prstGeom prst="rect">
            <a:avLst/>
          </a:prstGeom>
          <a:noFill/>
        </p:spPr>
      </p:pic>
      <p:sp>
        <p:nvSpPr>
          <p:cNvPr id="5" name="TextBox 4"/>
          <p:cNvSpPr txBox="1"/>
          <p:nvPr/>
        </p:nvSpPr>
        <p:spPr>
          <a:xfrm>
            <a:off x="4648200" y="533400"/>
            <a:ext cx="4191000" cy="6247864"/>
          </a:xfrm>
          <a:prstGeom prst="rect">
            <a:avLst/>
          </a:prstGeom>
          <a:noFill/>
        </p:spPr>
        <p:txBody>
          <a:bodyPr wrap="square" rtlCol="0">
            <a:spAutoFit/>
          </a:bodyPr>
          <a:lstStyle/>
          <a:p>
            <a:r>
              <a:rPr lang="en-US" sz="1600" dirty="0"/>
              <a:t>Connelly and Way retained Lincoln and Herndon and sued Van de </a:t>
            </a:r>
            <a:r>
              <a:rPr lang="en-US" sz="1600" dirty="0" err="1"/>
              <a:t>Velde</a:t>
            </a:r>
            <a:r>
              <a:rPr lang="en-US" sz="1600" dirty="0"/>
              <a:t>, </a:t>
            </a:r>
            <a:r>
              <a:rPr lang="en-US" sz="1600" dirty="0" err="1"/>
              <a:t>Kavanaugh</a:t>
            </a:r>
            <a:r>
              <a:rPr lang="en-US" sz="1600" dirty="0"/>
              <a:t>, and Myers in an action for an injunction. Connelly and Way owned two lots with residences and out buildings in Herndon and Edwards's addition to Springfield, Illinois. Way agreed to sell Myers three acres for $50. Myers intended to plant a garden on the land. However, Myers had the deed made out to </a:t>
            </a:r>
            <a:r>
              <a:rPr lang="en-US" sz="1600" dirty="0" err="1"/>
              <a:t>Kavanaugh</a:t>
            </a:r>
            <a:r>
              <a:rPr lang="en-US" sz="1600" dirty="0"/>
              <a:t>, who sold the land to Bishop Van de </a:t>
            </a:r>
            <a:r>
              <a:rPr lang="en-US" sz="1600" dirty="0" err="1"/>
              <a:t>Velde</a:t>
            </a:r>
            <a:r>
              <a:rPr lang="en-US" sz="1600" dirty="0"/>
              <a:t> of the Chicago diocese. Connelly and Way sued for an injunction after they discovered that Van de </a:t>
            </a:r>
            <a:r>
              <a:rPr lang="en-US" sz="1600" dirty="0" err="1"/>
              <a:t>Velde</a:t>
            </a:r>
            <a:r>
              <a:rPr lang="en-US" sz="1600" dirty="0"/>
              <a:t> intended to use the property as a cemetery for Springfield Catholics. The complainants charged that the proposed cemetery created a nuisance. Connelly claimed that the burial ground would be within forty feet of his residence, and both complainants charged that drainage from the intended cemetery would contaminate their wells. </a:t>
            </a:r>
            <a:endParaRPr lang="en-US" sz="1600" dirty="0" smtClean="0"/>
          </a:p>
          <a:p>
            <a:endParaRPr lang="en-US" sz="1600" dirty="0" smtClean="0"/>
          </a:p>
          <a:p>
            <a:r>
              <a:rPr lang="en-US" sz="1600" dirty="0" smtClean="0"/>
              <a:t>Digital </a:t>
            </a:r>
            <a:r>
              <a:rPr lang="en-US" sz="1600" dirty="0"/>
              <a:t>ID</a:t>
            </a:r>
            <a:r>
              <a:rPr lang="en-US" sz="1600" b="1" dirty="0"/>
              <a:t>-</a:t>
            </a:r>
            <a:r>
              <a:rPr lang="en-US" sz="1600" dirty="0" err="1"/>
              <a:t>lprbscsm</a:t>
            </a:r>
            <a:r>
              <a:rPr lang="en-US" sz="1600" dirty="0"/>
              <a:t> scsm1532</a:t>
            </a:r>
            <a:br>
              <a:rPr lang="en-US" sz="1600" dirty="0"/>
            </a:br>
            <a:r>
              <a:rPr lang="en-US" sz="1600" u="sng" dirty="0" smtClean="0">
                <a:hlinkClick r:id="rId4"/>
              </a:rPr>
              <a:t>http</a:t>
            </a:r>
            <a:r>
              <a:rPr lang="en-US" sz="1600" u="sng" dirty="0">
                <a:hlinkClick r:id="rId4"/>
              </a:rPr>
              <a:t>://hdl.loc.gov/loc.rbc/lprbscsm.scsm1532</a:t>
            </a:r>
            <a:endParaRPr lang="en-US" sz="1600" dirty="0"/>
          </a:p>
          <a:p>
            <a:endParaRPr lang="en-US" sz="1600" dirty="0"/>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Image 1 of 4, Agreement in Harris v. Shaw et al, [Law papers].">
            <a:hlinkClick r:id="rId2"/>
          </p:cNvPr>
          <p:cNvPicPr>
            <a:picLocks noChangeAspect="1" noChangeArrowheads="1"/>
          </p:cNvPicPr>
          <p:nvPr/>
        </p:nvPicPr>
        <p:blipFill>
          <a:blip r:embed="rId3" cstate="print"/>
          <a:srcRect/>
          <a:stretch>
            <a:fillRect/>
          </a:stretch>
        </p:blipFill>
        <p:spPr bwMode="auto">
          <a:xfrm>
            <a:off x="228600" y="228600"/>
            <a:ext cx="3962400" cy="6313424"/>
          </a:xfrm>
          <a:prstGeom prst="rect">
            <a:avLst/>
          </a:prstGeom>
          <a:noFill/>
        </p:spPr>
      </p:pic>
      <p:sp>
        <p:nvSpPr>
          <p:cNvPr id="3" name="TextBox 2"/>
          <p:cNvSpPr txBox="1"/>
          <p:nvPr/>
        </p:nvSpPr>
        <p:spPr>
          <a:xfrm>
            <a:off x="4343400" y="0"/>
            <a:ext cx="4267200" cy="6801862"/>
          </a:xfrm>
          <a:prstGeom prst="rect">
            <a:avLst/>
          </a:prstGeom>
          <a:noFill/>
        </p:spPr>
        <p:txBody>
          <a:bodyPr wrap="square" rtlCol="0">
            <a:spAutoFit/>
          </a:bodyPr>
          <a:lstStyle/>
          <a:p>
            <a:r>
              <a:rPr lang="en-US" sz="1600" dirty="0"/>
              <a:t>In 1835, Harris donated twenty acres of land in Tremont, Illinois, to Tazewell County for the erection of the county courthouse. In 1849, the legislature authorized the removal of the county seat to </a:t>
            </a:r>
            <a:r>
              <a:rPr lang="en-US" sz="1600" dirty="0" err="1"/>
              <a:t>Pekin</a:t>
            </a:r>
            <a:r>
              <a:rPr lang="en-US" sz="1600" dirty="0"/>
              <a:t>, Illinois, and specified that the Tremont courthouse be used for education. Harris retained Lincoln and sued to recover the property from the school trustees, but the circuit court ruled for the trustees. Harris appealed to the Illinois Supreme Court, and Lincoln argued that the land had been given on the condition that it be used as the county seat. The supreme court rejected Lincoln's argument and affirmed the judgment. Justice Trumbull ruled that Harris had given the land unconditionally, but had "the land been granted upon condition that it should be used for a particular purpose, it would unquestionably have reverted to the donor when it ceased to be thus used</a:t>
            </a:r>
            <a:r>
              <a:rPr lang="en-US" sz="1600" dirty="0" smtClean="0"/>
              <a:t>.“</a:t>
            </a:r>
          </a:p>
          <a:p>
            <a:endParaRPr lang="en-US" sz="1600" dirty="0"/>
          </a:p>
          <a:p>
            <a:r>
              <a:rPr lang="en-US" sz="1600" dirty="0" smtClean="0"/>
              <a:t>Digital </a:t>
            </a:r>
            <a:r>
              <a:rPr lang="en-US" sz="1600" dirty="0"/>
              <a:t>ID-</a:t>
            </a:r>
            <a:r>
              <a:rPr lang="en-US" sz="1600" dirty="0" err="1"/>
              <a:t>lprbscsm</a:t>
            </a:r>
            <a:r>
              <a:rPr lang="en-US" sz="1600" dirty="0"/>
              <a:t> scsm1525</a:t>
            </a:r>
            <a:br>
              <a:rPr lang="en-US" sz="1600" dirty="0"/>
            </a:br>
            <a:r>
              <a:rPr lang="en-US" sz="1600" u="sng" dirty="0">
                <a:hlinkClick r:id="rId4"/>
              </a:rPr>
              <a:t>http://hdl.loc.gov/loc.rbc/lprbscsm.scsm1525</a:t>
            </a:r>
            <a:endParaRPr lang="en-US" sz="1600" b="1" dirty="0"/>
          </a:p>
          <a:p>
            <a:r>
              <a:rPr lang="en-US" sz="1600" dirty="0"/>
              <a:t> </a:t>
            </a:r>
            <a:endParaRPr lang="en-US" sz="1600" b="1" dirty="0"/>
          </a:p>
          <a:p>
            <a:endParaRPr lang="en-US" sz="1600" dirty="0"/>
          </a:p>
          <a:p>
            <a:r>
              <a:rPr lang="en-US" dirty="0"/>
              <a:t/>
            </a:r>
            <a:br>
              <a:rPr lang="en-US" dirty="0"/>
            </a:br>
            <a:endParaRPr lang="en-US" dirty="0"/>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Image 1 of 2, Demurrer, Joinder in Dow v. Averill &amp; Low, [Law pa">
            <a:hlinkClick r:id="rId2"/>
          </p:cNvPr>
          <p:cNvPicPr>
            <a:picLocks noChangeAspect="1" noChangeArrowheads="1"/>
          </p:cNvPicPr>
          <p:nvPr/>
        </p:nvPicPr>
        <p:blipFill>
          <a:blip r:embed="rId3" cstate="print"/>
          <a:srcRect/>
          <a:stretch>
            <a:fillRect/>
          </a:stretch>
        </p:blipFill>
        <p:spPr bwMode="auto">
          <a:xfrm>
            <a:off x="381000" y="228600"/>
            <a:ext cx="3865332" cy="6210300"/>
          </a:xfrm>
          <a:prstGeom prst="rect">
            <a:avLst/>
          </a:prstGeom>
          <a:noFill/>
        </p:spPr>
      </p:pic>
      <p:sp>
        <p:nvSpPr>
          <p:cNvPr id="3" name="TextBox 2"/>
          <p:cNvSpPr txBox="1"/>
          <p:nvPr/>
        </p:nvSpPr>
        <p:spPr>
          <a:xfrm>
            <a:off x="4343400" y="0"/>
            <a:ext cx="4572000" cy="7294305"/>
          </a:xfrm>
          <a:prstGeom prst="rect">
            <a:avLst/>
          </a:prstGeom>
          <a:noFill/>
        </p:spPr>
        <p:txBody>
          <a:bodyPr wrap="square" rtlCol="0">
            <a:spAutoFit/>
          </a:bodyPr>
          <a:lstStyle/>
          <a:p>
            <a:r>
              <a:rPr lang="en-US" sz="1600" dirty="0"/>
              <a:t>In 1837, Averill and Low purchased sixty town lots in </a:t>
            </a:r>
            <a:r>
              <a:rPr lang="en-US" sz="1600" dirty="0" err="1"/>
              <a:t>Pekin</a:t>
            </a:r>
            <a:r>
              <a:rPr lang="en-US" sz="1600" dirty="0"/>
              <a:t>, Illinois, from Field for $700 and gave two promissory notes of $400 and $300 in payment. The parties further agreed that Averill and Low would give half the proceeds from the sale of their sixty lots to Field and that Field would pay Averill and Low half of the proceeds from the sale of sixty additional lots. Field also agreed to wait for payment of the notes, in disregard of specified due dates, until Averill and Low had sold enough lots to pay the notes in full. Field assigned the $400 note to Dow, who sued after Averill and Low failed to pay by the due date. Averill and Low retained Stuart and Lincoln, who used the written contract as evidence to prove that there had been no breach of contract. The court ruled for Averill and Low, and Dow appealed to the Illinois Supreme Court. Averill and Low retained Lincoln for the appeal, and Lincoln moved to dismiss the appeal because Dow had failed to assign his errors according to the rule of the court. The supreme court accepted the motion and dismissed the appeal</a:t>
            </a:r>
            <a:r>
              <a:rPr lang="en-US" sz="1600" dirty="0" smtClean="0"/>
              <a:t>.</a:t>
            </a:r>
            <a:r>
              <a:rPr lang="en-US" sz="1600" dirty="0"/>
              <a:t> </a:t>
            </a:r>
            <a:endParaRPr lang="en-US" sz="1600" dirty="0" smtClean="0"/>
          </a:p>
          <a:p>
            <a:endParaRPr lang="en-US" sz="1600" dirty="0"/>
          </a:p>
          <a:p>
            <a:r>
              <a:rPr lang="en-US" sz="1600" dirty="0" smtClean="0"/>
              <a:t>Digital </a:t>
            </a:r>
            <a:r>
              <a:rPr lang="en-US" sz="1600" dirty="0"/>
              <a:t>ID-</a:t>
            </a:r>
            <a:r>
              <a:rPr lang="en-US" sz="1600" dirty="0" err="1"/>
              <a:t>lprbscsm</a:t>
            </a:r>
            <a:r>
              <a:rPr lang="en-US" sz="1600" dirty="0"/>
              <a:t> scsm1383</a:t>
            </a:r>
            <a:br>
              <a:rPr lang="en-US" sz="1600" dirty="0"/>
            </a:br>
            <a:r>
              <a:rPr lang="en-US" sz="1600" u="sng" dirty="0">
                <a:hlinkClick r:id="rId4"/>
              </a:rPr>
              <a:t>http://hdl.loc.gov/loc.rbc/lprbscsm.scsm1383</a:t>
            </a:r>
            <a:endParaRPr lang="en-US" sz="1600" b="1" dirty="0"/>
          </a:p>
          <a:p>
            <a:endParaRPr lang="en-US" sz="1600" dirty="0"/>
          </a:p>
          <a:p>
            <a:r>
              <a:rPr lang="en-US" dirty="0"/>
              <a:t/>
            </a:r>
            <a:br>
              <a:rPr lang="en-US" dirty="0"/>
            </a:br>
            <a:endParaRPr lang="en-US" dirty="0"/>
          </a:p>
        </p:txBody>
      </p:sp>
    </p:spTree>
  </p:cSld>
  <p:clrMapOvr>
    <a:masterClrMapping/>
  </p:clrMapOvr>
  <p:transition>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nhack" descr="The Coles County Court House in Charleston, Ills., in which Lincoln often practiced law and before which he made a short speech in the evening after his fourth joint debate with Douglas, Sept. 18, 1858"/>
          <p:cNvPicPr/>
          <p:nvPr/>
        </p:nvPicPr>
        <p:blipFill>
          <a:blip r:embed="rId2" cstate="print"/>
          <a:srcRect/>
          <a:stretch>
            <a:fillRect/>
          </a:stretch>
        </p:blipFill>
        <p:spPr bwMode="auto">
          <a:xfrm>
            <a:off x="1219200" y="304801"/>
            <a:ext cx="6019800" cy="4572000"/>
          </a:xfrm>
          <a:prstGeom prst="rect">
            <a:avLst/>
          </a:prstGeom>
          <a:noFill/>
          <a:ln w="9525">
            <a:noFill/>
            <a:miter lim="800000"/>
            <a:headEnd/>
            <a:tailEnd/>
          </a:ln>
          <a:scene3d>
            <a:camera prst="perspectiveContrastingLeftFacing"/>
            <a:lightRig rig="threePt" dir="t"/>
          </a:scene3d>
          <a:sp3d>
            <a:bevelT w="165100" prst="coolSlant"/>
          </a:sp3d>
        </p:spPr>
      </p:pic>
      <p:sp>
        <p:nvSpPr>
          <p:cNvPr id="3" name="TextBox 2"/>
          <p:cNvSpPr txBox="1"/>
          <p:nvPr/>
        </p:nvSpPr>
        <p:spPr>
          <a:xfrm>
            <a:off x="228600" y="5486400"/>
            <a:ext cx="8305800" cy="1200329"/>
          </a:xfrm>
          <a:prstGeom prst="rect">
            <a:avLst/>
          </a:prstGeom>
          <a:noFill/>
        </p:spPr>
        <p:txBody>
          <a:bodyPr wrap="square" rtlCol="0">
            <a:spAutoFit/>
          </a:bodyPr>
          <a:lstStyle/>
          <a:p>
            <a:r>
              <a:rPr lang="en-US" dirty="0" smtClean="0"/>
              <a:t> </a:t>
            </a:r>
            <a:r>
              <a:rPr lang="en-US" dirty="0"/>
              <a:t>The Coles County Court House in Charleston, Ills., in which Lincoln often practiced law and before which he made a short speech in the evening after his fourth joint debate with Douglas, Sept. 18, 1858 </a:t>
            </a:r>
            <a:r>
              <a:rPr lang="en-US" dirty="0" smtClean="0"/>
              <a:t> </a:t>
            </a:r>
            <a:r>
              <a:rPr lang="en-US" u="sng" dirty="0">
                <a:hlinkClick r:id="rId3"/>
              </a:rPr>
              <a:t>http://www.loc.gov/pictures/item/2008680974/</a:t>
            </a:r>
            <a:endParaRPr lang="en-US" dirty="0"/>
          </a:p>
        </p:txBody>
      </p:sp>
    </p:spTree>
  </p:cSld>
  <p:clrMapOvr>
    <a:masterClrMapping/>
  </p:clrMapOvr>
  <p:transition>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nhack" descr="An old grocery building and the Posey Building where Abraham Lincoln and Robert Ingersoll had law offices. Shawneetown, Illinois"/>
          <p:cNvPicPr/>
          <p:nvPr/>
        </p:nvPicPr>
        <p:blipFill>
          <a:blip r:embed="rId2" cstate="print"/>
          <a:srcRect/>
          <a:stretch>
            <a:fillRect/>
          </a:stretch>
        </p:blipFill>
        <p:spPr bwMode="auto">
          <a:xfrm>
            <a:off x="1981200" y="228600"/>
            <a:ext cx="5791200" cy="4191000"/>
          </a:xfrm>
          <a:prstGeom prst="rect">
            <a:avLst/>
          </a:prstGeom>
          <a:noFill/>
          <a:ln w="9525">
            <a:noFill/>
            <a:miter lim="800000"/>
            <a:headEnd/>
            <a:tailEnd/>
          </a:ln>
          <a:scene3d>
            <a:camera prst="perspectiveHeroicExtremeRightFacing"/>
            <a:lightRig rig="threePt" dir="t"/>
          </a:scene3d>
        </p:spPr>
      </p:pic>
      <p:sp>
        <p:nvSpPr>
          <p:cNvPr id="5" name="TextBox 4"/>
          <p:cNvSpPr txBox="1"/>
          <p:nvPr/>
        </p:nvSpPr>
        <p:spPr>
          <a:xfrm>
            <a:off x="533400" y="5410200"/>
            <a:ext cx="8153400" cy="369332"/>
          </a:xfrm>
          <a:prstGeom prst="rect">
            <a:avLst/>
          </a:prstGeom>
          <a:noFill/>
        </p:spPr>
        <p:txBody>
          <a:bodyPr wrap="square" rtlCol="0">
            <a:spAutoFit/>
          </a:bodyPr>
          <a:lstStyle/>
          <a:p>
            <a:endParaRPr lang="en-US" dirty="0"/>
          </a:p>
        </p:txBody>
      </p:sp>
      <p:sp>
        <p:nvSpPr>
          <p:cNvPr id="7" name="TextBox 6"/>
          <p:cNvSpPr txBox="1"/>
          <p:nvPr/>
        </p:nvSpPr>
        <p:spPr>
          <a:xfrm>
            <a:off x="609600" y="5181600"/>
            <a:ext cx="8001000" cy="2031325"/>
          </a:xfrm>
          <a:prstGeom prst="rect">
            <a:avLst/>
          </a:prstGeom>
          <a:noFill/>
        </p:spPr>
        <p:txBody>
          <a:bodyPr wrap="square" rtlCol="0">
            <a:spAutoFit/>
          </a:bodyPr>
          <a:lstStyle/>
          <a:p>
            <a:r>
              <a:rPr lang="en-US" dirty="0"/>
              <a:t>An old grocery building and the Posey Building where Abraham Lincoln and Robert Ingersoll had law offices. </a:t>
            </a:r>
            <a:r>
              <a:rPr lang="en-US" dirty="0" smtClean="0"/>
              <a:t>Shawnee town, Illinois</a:t>
            </a:r>
          </a:p>
          <a:p>
            <a:r>
              <a:rPr lang="en-US" dirty="0" smtClean="0"/>
              <a:t> Lee</a:t>
            </a:r>
            <a:r>
              <a:rPr lang="en-US" dirty="0"/>
              <a:t>, Russell, 1903-1986, photographer </a:t>
            </a:r>
            <a:r>
              <a:rPr lang="en-US" dirty="0" smtClean="0"/>
              <a:t>.</a:t>
            </a:r>
            <a:r>
              <a:rPr lang="en-US" dirty="0"/>
              <a:t> Created/Published: 1937 Apr. </a:t>
            </a:r>
            <a:endParaRPr lang="en-US" dirty="0" smtClean="0"/>
          </a:p>
          <a:p>
            <a:r>
              <a:rPr lang="en-US" u="sng" dirty="0" smtClean="0">
                <a:hlinkClick r:id="rId3"/>
              </a:rPr>
              <a:t> </a:t>
            </a:r>
            <a:r>
              <a:rPr lang="en-US" u="sng" dirty="0" smtClean="0">
                <a:hlinkClick r:id="rId3"/>
              </a:rPr>
              <a:t>                        </a:t>
            </a:r>
            <a:r>
              <a:rPr lang="en-US" u="sng" dirty="0" smtClean="0">
                <a:hlinkClick r:id="rId3"/>
              </a:rPr>
              <a:t>http</a:t>
            </a:r>
            <a:r>
              <a:rPr lang="en-US" u="sng" dirty="0">
                <a:hlinkClick r:id="rId3"/>
              </a:rPr>
              <a:t>://www.loc.gov/pictures/item/fsa1998022487/PP/	</a:t>
            </a:r>
            <a:endParaRPr lang="en-US" dirty="0"/>
          </a:p>
          <a:p>
            <a:endParaRPr lang="en-US" dirty="0"/>
          </a:p>
          <a:p>
            <a:endParaRPr lang="en-US" dirty="0" smtClean="0"/>
          </a:p>
          <a:p>
            <a:r>
              <a:rPr lang="en-US" dirty="0" smtClean="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Abraham Lincoln at home"/>
          <p:cNvPicPr>
            <a:picLocks noChangeAspect="1" noChangeArrowheads="1"/>
          </p:cNvPicPr>
          <p:nvPr/>
        </p:nvPicPr>
        <p:blipFill>
          <a:blip r:embed="rId2" cstate="print"/>
          <a:srcRect/>
          <a:stretch>
            <a:fillRect/>
          </a:stretch>
        </p:blipFill>
        <p:spPr bwMode="auto">
          <a:xfrm>
            <a:off x="1447800" y="152401"/>
            <a:ext cx="5514402" cy="4876800"/>
          </a:xfrm>
          <a:prstGeom prst="rect">
            <a:avLst/>
          </a:prstGeom>
          <a:noFill/>
          <a:scene3d>
            <a:camera prst="perspectiveRight"/>
            <a:lightRig rig="threePt" dir="t"/>
          </a:scene3d>
        </p:spPr>
      </p:pic>
      <p:sp>
        <p:nvSpPr>
          <p:cNvPr id="3" name="TextBox 2"/>
          <p:cNvSpPr txBox="1"/>
          <p:nvPr/>
        </p:nvSpPr>
        <p:spPr>
          <a:xfrm>
            <a:off x="533400" y="5486400"/>
            <a:ext cx="8305800" cy="1200329"/>
          </a:xfrm>
          <a:prstGeom prst="rect">
            <a:avLst/>
          </a:prstGeom>
          <a:noFill/>
        </p:spPr>
        <p:txBody>
          <a:bodyPr wrap="square" rtlCol="0">
            <a:spAutoFit/>
          </a:bodyPr>
          <a:lstStyle/>
          <a:p>
            <a:r>
              <a:rPr lang="en-US" dirty="0" smtClean="0"/>
              <a:t>Photo shows the house where Abraham Lincoln lived in Springfield, Illinois, with presidential candidate Abraham Lincoln standing on the terrace, with his sons Willie and Tad. </a:t>
            </a:r>
            <a:r>
              <a:rPr lang="en-US" dirty="0" smtClean="0"/>
              <a:t>Whipple, John Adams, 1822-1891, photographer </a:t>
            </a:r>
            <a:endParaRPr lang="en-US" dirty="0" smtClean="0"/>
          </a:p>
          <a:p>
            <a:r>
              <a:rPr lang="en-US" dirty="0" smtClean="0">
                <a:hlinkClick r:id="rId3"/>
              </a:rPr>
              <a:t>http://www.loc.gov/pictures/item/2009630661/</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334000"/>
            <a:ext cx="7391400" cy="1200329"/>
          </a:xfrm>
          <a:prstGeom prst="rect">
            <a:avLst/>
          </a:prstGeom>
          <a:noFill/>
        </p:spPr>
        <p:txBody>
          <a:bodyPr wrap="square" rtlCol="0">
            <a:spAutoFit/>
          </a:bodyPr>
          <a:lstStyle/>
          <a:p>
            <a:r>
              <a:rPr lang="en-US" dirty="0" smtClean="0"/>
              <a:t>taken in Pittsfield, Illinois, two weeks before the final Lincoln-Douglas debate in Lincoln's unsuccessful bid for the Senate, October 1, 1858 </a:t>
            </a:r>
            <a:r>
              <a:rPr lang="en-US" dirty="0" smtClean="0"/>
              <a:t>Jackson, Calvin, fl. 1858-1882, photographer </a:t>
            </a:r>
            <a:r>
              <a:rPr lang="en-US" dirty="0" smtClean="0">
                <a:hlinkClick r:id="rId2"/>
              </a:rPr>
              <a:t>http</a:t>
            </a:r>
            <a:r>
              <a:rPr lang="en-US" dirty="0" smtClean="0">
                <a:hlinkClick r:id="rId2"/>
              </a:rPr>
              <a:t>://www.loc.gov/pictures/item/98504517</a:t>
            </a:r>
            <a:endParaRPr lang="en-US" dirty="0"/>
          </a:p>
        </p:txBody>
      </p:sp>
      <p:pic>
        <p:nvPicPr>
          <p:cNvPr id="69634" name="Picture 2" descr="[Abraham Lincoln, head-and-shoulders portrait, facing slightly left, taken in Pittsfield, Illinois, two weeks before the final Lincoln-Douglas debate in Lincoln's unsuccessful bid for the Senate, October 1, 1858]"/>
          <p:cNvPicPr>
            <a:picLocks noChangeAspect="1" noChangeArrowheads="1"/>
          </p:cNvPicPr>
          <p:nvPr/>
        </p:nvPicPr>
        <p:blipFill>
          <a:blip r:embed="rId3" cstate="print"/>
          <a:srcRect/>
          <a:stretch>
            <a:fillRect/>
          </a:stretch>
        </p:blipFill>
        <p:spPr bwMode="auto">
          <a:xfrm>
            <a:off x="2286000" y="152400"/>
            <a:ext cx="3977878" cy="4953000"/>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braham Lincoln, half-length portrait, facing right]"/>
          <p:cNvPicPr>
            <a:picLocks noChangeAspect="1" noChangeArrowheads="1"/>
          </p:cNvPicPr>
          <p:nvPr/>
        </p:nvPicPr>
        <p:blipFill>
          <a:blip r:embed="rId2" cstate="print"/>
          <a:srcRect/>
          <a:stretch>
            <a:fillRect/>
          </a:stretch>
        </p:blipFill>
        <p:spPr bwMode="auto">
          <a:xfrm>
            <a:off x="457200" y="381001"/>
            <a:ext cx="3804999" cy="4656213"/>
          </a:xfrm>
          <a:prstGeom prst="rect">
            <a:avLst/>
          </a:prstGeom>
          <a:noFill/>
          <a:scene3d>
            <a:camera prst="perspectiveContrastingRightFacing"/>
            <a:lightRig rig="threePt" dir="t"/>
          </a:scene3d>
        </p:spPr>
      </p:pic>
      <p:sp>
        <p:nvSpPr>
          <p:cNvPr id="3" name="TextBox 2"/>
          <p:cNvSpPr txBox="1"/>
          <p:nvPr/>
        </p:nvSpPr>
        <p:spPr>
          <a:xfrm>
            <a:off x="762000" y="5410200"/>
            <a:ext cx="7543800" cy="1200329"/>
          </a:xfrm>
          <a:prstGeom prst="rect">
            <a:avLst/>
          </a:prstGeom>
          <a:noFill/>
        </p:spPr>
        <p:txBody>
          <a:bodyPr wrap="square" rtlCol="0">
            <a:spAutoFit/>
          </a:bodyPr>
          <a:lstStyle/>
          <a:p>
            <a:r>
              <a:rPr lang="en-US" dirty="0" smtClean="0"/>
              <a:t>Photo shows Abraham Lincoln in an image that was widely reproduced on presidential campaign ribbons in 1860. Lincoln reportedly liked the photograph and often signed prints for admirers. </a:t>
            </a:r>
            <a:r>
              <a:rPr lang="en-US" dirty="0" smtClean="0"/>
              <a:t>probably 1858, copied later</a:t>
            </a:r>
            <a:r>
              <a:rPr lang="en-US" dirty="0" smtClean="0">
                <a:hlinkClick r:id="rId3"/>
              </a:rPr>
              <a:t>http</a:t>
            </a:r>
            <a:r>
              <a:rPr lang="en-US" dirty="0" smtClean="0">
                <a:hlinkClick r:id="rId3"/>
              </a:rPr>
              <a:t>://www.loc.gov/pictures/item/2009630652/</a:t>
            </a:r>
            <a:endParaRPr lang="en-US" dirty="0"/>
          </a:p>
        </p:txBody>
      </p:sp>
      <p:pic>
        <p:nvPicPr>
          <p:cNvPr id="70660" name="Picture 4" descr="[Abraham Lincoln, half-length portrait, facing right]"/>
          <p:cNvPicPr>
            <a:picLocks noChangeAspect="1" noChangeArrowheads="1"/>
          </p:cNvPicPr>
          <p:nvPr/>
        </p:nvPicPr>
        <p:blipFill>
          <a:blip r:embed="rId4" cstate="print"/>
          <a:srcRect/>
          <a:stretch>
            <a:fillRect/>
          </a:stretch>
        </p:blipFill>
        <p:spPr bwMode="auto">
          <a:xfrm>
            <a:off x="4495800" y="304800"/>
            <a:ext cx="3809494" cy="4724400"/>
          </a:xfrm>
          <a:prstGeom prst="rect">
            <a:avLst/>
          </a:prstGeom>
          <a:noFill/>
          <a:scene3d>
            <a:camera prst="perspectiveHeroicExtremeLeftFacing"/>
            <a:lightRig rig="threePt" dir="t"/>
          </a:scene3d>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68</TotalTime>
  <Words>825</Words>
  <Application>Microsoft Office PowerPoint</Application>
  <PresentationFormat>On-screen Show (4:3)</PresentationFormat>
  <Paragraphs>28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Paper</vt:lpstr>
      <vt:lpstr>Lincoln Law</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Law</dc:title>
  <dc:creator>Windows User</dc:creator>
  <cp:lastModifiedBy>Windows User</cp:lastModifiedBy>
  <cp:revision>9</cp:revision>
  <dcterms:created xsi:type="dcterms:W3CDTF">2012-11-19T17:08:44Z</dcterms:created>
  <dcterms:modified xsi:type="dcterms:W3CDTF">2012-11-20T17:37:16Z</dcterms:modified>
</cp:coreProperties>
</file>