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22"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20D1E5-8D68-4030-A72B-195BB50841CA}" type="datetimeFigureOut">
              <a:rPr lang="en-US" smtClean="0"/>
              <a:pPr/>
              <a:t>11/20/2012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86DAD90-8BCD-4244-B102-4C4F5431A5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20D1E5-8D68-4030-A72B-195BB50841CA}"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DAD90-8BCD-4244-B102-4C4F5431A5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420D1E5-8D68-4030-A72B-195BB50841CA}" type="datetimeFigureOut">
              <a:rPr lang="en-US" smtClean="0"/>
              <a:pPr/>
              <a:t>11/20/2012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86DAD90-8BCD-4244-B102-4C4F5431A5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20D1E5-8D68-4030-A72B-195BB50841CA}"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86DAD90-8BCD-4244-B102-4C4F5431A51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420D1E5-8D68-4030-A72B-195BB50841CA}" type="datetimeFigureOut">
              <a:rPr lang="en-US" smtClean="0"/>
              <a:pPr/>
              <a:t>11/20/2012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86DAD90-8BCD-4244-B102-4C4F5431A51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420D1E5-8D68-4030-A72B-195BB50841CA}" type="datetimeFigureOut">
              <a:rPr lang="en-US" smtClean="0"/>
              <a:pPr/>
              <a:t>11/20/2012</a:t>
            </a:fld>
            <a:endParaRPr lang="en-US"/>
          </a:p>
        </p:txBody>
      </p:sp>
      <p:sp>
        <p:nvSpPr>
          <p:cNvPr id="10" name="Slide Number Placeholder 9"/>
          <p:cNvSpPr>
            <a:spLocks noGrp="1"/>
          </p:cNvSpPr>
          <p:nvPr>
            <p:ph type="sldNum" sz="quarter" idx="16"/>
          </p:nvPr>
        </p:nvSpPr>
        <p:spPr/>
        <p:txBody>
          <a:bodyPr rtlCol="0"/>
          <a:lstStyle/>
          <a:p>
            <a:fld id="{986DAD90-8BCD-4244-B102-4C4F5431A51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420D1E5-8D68-4030-A72B-195BB50841CA}" type="datetimeFigureOut">
              <a:rPr lang="en-US" smtClean="0"/>
              <a:pPr/>
              <a:t>11/20/2012</a:t>
            </a:fld>
            <a:endParaRPr lang="en-US"/>
          </a:p>
        </p:txBody>
      </p:sp>
      <p:sp>
        <p:nvSpPr>
          <p:cNvPr id="12" name="Slide Number Placeholder 11"/>
          <p:cNvSpPr>
            <a:spLocks noGrp="1"/>
          </p:cNvSpPr>
          <p:nvPr>
            <p:ph type="sldNum" sz="quarter" idx="16"/>
          </p:nvPr>
        </p:nvSpPr>
        <p:spPr/>
        <p:txBody>
          <a:bodyPr rtlCol="0"/>
          <a:lstStyle/>
          <a:p>
            <a:fld id="{986DAD90-8BCD-4244-B102-4C4F5431A51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20D1E5-8D68-4030-A72B-195BB50841CA}" type="datetimeFigureOut">
              <a:rPr lang="en-US" smtClean="0"/>
              <a:pPr/>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86DAD90-8BCD-4244-B102-4C4F5431A5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0D1E5-8D68-4030-A72B-195BB50841CA}"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86DAD90-8BCD-4244-B102-4C4F5431A5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0D1E5-8D68-4030-A72B-195BB50841CA}"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86DAD90-8BCD-4244-B102-4C4F5431A51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420D1E5-8D68-4030-A72B-195BB50841CA}" type="datetimeFigureOut">
              <a:rPr lang="en-US" smtClean="0"/>
              <a:pPr/>
              <a:t>11/20/2012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86DAD90-8BCD-4244-B102-4C4F5431A51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20D1E5-8D68-4030-A72B-195BB50841CA}" type="datetimeFigureOut">
              <a:rPr lang="en-US" smtClean="0"/>
              <a:pPr/>
              <a:t>11/20/2012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86DAD90-8BCD-4244-B102-4C4F5431A5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oc.gov/pictures/resource/hhh.il0202.photos.064077p/" TargetMode="External"/><Relationship Id="rId2" Type="http://schemas.openxmlformats.org/officeDocument/2006/relationships/hyperlink" Target="http://www.loc.gov/pictures/item/il0202.photos.064077p/"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hyperlink" Target="http://www.loc.gov/pictures/item/2006680102/" TargetMode="External"/><Relationship Id="rId2" Type="http://schemas.openxmlformats.org/officeDocument/2006/relationships/hyperlink" Target="http://www.loc.gov/pictures/related/?fi=name&amp;q=J.H.%20Bufford%27s%20Lith."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loc.gov/pictures/resource/pga.0347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mory.loc.gov/cgi-bin/ampage?collId=lprbscsm&amp;fileName=scsm1437/lprbscsmscsm1437.db&amp;recNum=0&amp;itemLink=D?scsmbib:34:./temp/~ammem_6iDW::" TargetMode="External"/><Relationship Id="rId2" Type="http://schemas.openxmlformats.org/officeDocument/2006/relationships/hyperlink" Target="http://hdl.loc.gov/loc.rbc/lprbscsm.scsm1437" TargetMode="Externa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3.xml.rels><?xml version="1.0" encoding="UTF-8" standalone="yes"?>
<Relationships xmlns="http://schemas.openxmlformats.org/package/2006/relationships"><Relationship Id="rId3" Type="http://schemas.openxmlformats.org/officeDocument/2006/relationships/hyperlink" Target="http://memory.loc.gov/cgi-bin/ampage?collId=lprbscsm&amp;fileName=scsm1485/lprbscsmscsm1485.db&amp;recNum=0&amp;itemLink=D?scsmbib:82:./temp/~ammem_6iDW::" TargetMode="External"/><Relationship Id="rId2" Type="http://schemas.openxmlformats.org/officeDocument/2006/relationships/hyperlink" Target="http://hdl.loc.gov/loc.rbc/lprbscsm.scsm1485" TargetMode="Externa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4.xml.rels><?xml version="1.0" encoding="UTF-8" standalone="yes"?>
<Relationships xmlns="http://schemas.openxmlformats.org/package/2006/relationships"><Relationship Id="rId3" Type="http://schemas.openxmlformats.org/officeDocument/2006/relationships/hyperlink" Target="http://memory.loc.gov/cgi-bin/ampage?collId=lprbscsm&amp;fileName=scsm1442/lprbscsmscsm1442.db&amp;recNum=0&amp;itemLink=D?scsmbib:26:./temp/~ammem_6iDW::" TargetMode="External"/><Relationship Id="rId2" Type="http://schemas.openxmlformats.org/officeDocument/2006/relationships/hyperlink" Target="http://hdl.loc.gov/loc.rbc/lprbscsm.scsm1442" TargetMode="External"/><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emory.loc.gov/cgi-bin/ampage?collId=lprbscsm&amp;fileName=scsm0930/lprbscsmscsm0930.db&amp;recNum=0&amp;itemLink=h?ammem/scsmbib:@field(DOCID+@lit(scsm000930))" TargetMode="External"/><Relationship Id="rId2" Type="http://schemas.openxmlformats.org/officeDocument/2006/relationships/hyperlink" Target="http://hdl.loc.gov/loc.rbc/lprbscsm.scsm0930"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loc.gov/pictures/resource/fsa.8c51242/" TargetMode="External"/><Relationship Id="rId2" Type="http://schemas.openxmlformats.org/officeDocument/2006/relationships/hyperlink" Target="http://hdl.loc.gov/loc.pnp/fsa.8c51242"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loc.gov/pictures/resource/ppmsca.19197/" TargetMode="External"/><Relationship Id="rId2" Type="http://schemas.openxmlformats.org/officeDocument/2006/relationships/hyperlink" Target="http://www.loc.gov/pictures/item/2008680974/"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item/200466844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oc.gov/pictures/item/fsa1998022487/P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pictures/resource/det.4a09247/" TargetMode="External"/><Relationship Id="rId2" Type="http://schemas.openxmlformats.org/officeDocument/2006/relationships/hyperlink" Target="http://www.loc.gov/pictures/item/det1994014868/PP/"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item/2008678328/" TargetMode="External"/><Relationship Id="rId2" Type="http://schemas.openxmlformats.org/officeDocument/2006/relationships/hyperlink" Target="http://www.loc.gov/pictures/related/?fi=name&amp;q=Joslin%2C%20Amon%20T."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loc.gov/pictures/resource/cph.3a1860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item/985178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and </a:t>
            </a:r>
            <a:r>
              <a:rPr lang="en-US" dirty="0" smtClean="0"/>
              <a:t>The Law</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Rebekah</a:t>
            </a:r>
            <a:r>
              <a:rPr lang="en-US" dirty="0" smtClean="0"/>
              <a:t> Schultz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400" dirty="0" smtClean="0"/>
              <a:t>HISTORIC </a:t>
            </a:r>
            <a:r>
              <a:rPr lang="en-US" sz="2400" dirty="0" smtClean="0"/>
              <a:t>AMERICAN BUILDINGS SURVEY CLARK BULLARD, PHOTOGRAPHER JULY 13, 1935. VIEW FROM SOUTH EAST - Old State House, Springfield, Sangamon County, </a:t>
            </a:r>
            <a:r>
              <a:rPr lang="en-US" sz="2400" dirty="0" smtClean="0"/>
              <a:t>IL</a:t>
            </a:r>
          </a:p>
          <a:p>
            <a:r>
              <a:rPr lang="en-US" sz="2000" u="sng" dirty="0" smtClean="0">
                <a:hlinkClick r:id="rId2"/>
              </a:rPr>
              <a:t>http://www.loc.gov/pictures/item/il0202.photos.064077p</a:t>
            </a:r>
            <a:r>
              <a:rPr lang="en-US" sz="2000" u="sng" dirty="0" smtClean="0">
                <a:hlinkClick r:id="rId2"/>
              </a:rPr>
              <a:t>/</a:t>
            </a:r>
            <a:endParaRPr lang="en-US" sz="2000" u="sng" dirty="0" smtClean="0"/>
          </a:p>
          <a:p>
            <a:endParaRPr lang="en-US" sz="2000" u="sng" dirty="0" smtClean="0"/>
          </a:p>
          <a:p>
            <a:endParaRPr lang="en-US" sz="2000" dirty="0" smtClean="0"/>
          </a:p>
          <a:p>
            <a:endParaRPr lang="en-US" sz="2400" dirty="0" smtClean="0"/>
          </a:p>
          <a:p>
            <a:endParaRPr lang="en-US" sz="2400" dirty="0"/>
          </a:p>
        </p:txBody>
      </p:sp>
      <p:pic>
        <p:nvPicPr>
          <p:cNvPr id="4" name="Picture 3" descr="None">
            <a:hlinkClick r:id="rId3"/>
          </p:cNvPr>
          <p:cNvPicPr/>
          <p:nvPr/>
        </p:nvPicPr>
        <p:blipFill>
          <a:blip r:embed="rId4" cstate="print"/>
          <a:srcRect/>
          <a:stretch>
            <a:fillRect/>
          </a:stretch>
        </p:blipFill>
        <p:spPr bwMode="auto">
          <a:xfrm>
            <a:off x="3886200" y="3733800"/>
            <a:ext cx="2362200" cy="19716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sz="2000" dirty="0" smtClean="0"/>
              <a:t>Title: Abraham Lincoln from a portrait taken from life by Charles A. Barry, Springfield, Illinois, June 1860 / on stone by J.E. Baker ; J.H. </a:t>
            </a:r>
            <a:r>
              <a:rPr lang="en-US" sz="2000" dirty="0" err="1" smtClean="0"/>
              <a:t>Bufford's</a:t>
            </a:r>
            <a:r>
              <a:rPr lang="en-US" sz="2000" dirty="0" smtClean="0"/>
              <a:t> Lith. 313 Washington St. Boston. </a:t>
            </a:r>
          </a:p>
          <a:p>
            <a:pPr lvl="0"/>
            <a:r>
              <a:rPr lang="en-US" sz="2000" dirty="0" smtClean="0"/>
              <a:t>Creator(s): </a:t>
            </a:r>
            <a:r>
              <a:rPr lang="en-US" sz="2000" u="sng" dirty="0" smtClean="0">
                <a:hlinkClick r:id="rId2"/>
              </a:rPr>
              <a:t>J.H. </a:t>
            </a:r>
            <a:r>
              <a:rPr lang="en-US" sz="2000" u="sng" dirty="0" err="1" smtClean="0">
                <a:hlinkClick r:id="rId2"/>
              </a:rPr>
              <a:t>Bufford's</a:t>
            </a:r>
            <a:r>
              <a:rPr lang="en-US" sz="2000" u="sng" dirty="0" smtClean="0">
                <a:hlinkClick r:id="rId2"/>
              </a:rPr>
              <a:t> Lith.</a:t>
            </a:r>
            <a:r>
              <a:rPr lang="en-US" sz="2000" dirty="0" smtClean="0"/>
              <a:t>, </a:t>
            </a:r>
          </a:p>
          <a:p>
            <a:r>
              <a:rPr lang="en-US" sz="2000" u="sng" dirty="0" smtClean="0">
                <a:hlinkClick r:id="rId3"/>
              </a:rPr>
              <a:t>http://www.loc.gov/pictures/item/2006680102/</a:t>
            </a:r>
            <a:endParaRPr lang="en-US" sz="2000" dirty="0" smtClean="0"/>
          </a:p>
          <a:p>
            <a:endParaRPr lang="en-US" dirty="0"/>
          </a:p>
        </p:txBody>
      </p:sp>
      <p:pic>
        <p:nvPicPr>
          <p:cNvPr id="4" name="Picture 3" descr="digital file from original print">
            <a:hlinkClick r:id="rId4"/>
          </p:cNvPr>
          <p:cNvPicPr/>
          <p:nvPr/>
        </p:nvPicPr>
        <p:blipFill>
          <a:blip r:embed="rId5" cstate="print"/>
          <a:srcRect/>
          <a:stretch>
            <a:fillRect/>
          </a:stretch>
        </p:blipFill>
        <p:spPr bwMode="auto">
          <a:xfrm>
            <a:off x="3962400" y="3657600"/>
            <a:ext cx="2286000" cy="2647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a:t>
            </a:r>
            <a:endParaRPr lang="en-US" dirty="0"/>
          </a:p>
        </p:txBody>
      </p:sp>
      <p:sp>
        <p:nvSpPr>
          <p:cNvPr id="3" name="Content Placeholder 2"/>
          <p:cNvSpPr>
            <a:spLocks noGrp="1"/>
          </p:cNvSpPr>
          <p:nvPr>
            <p:ph sz="quarter" idx="1"/>
          </p:nvPr>
        </p:nvSpPr>
        <p:spPr/>
        <p:txBody>
          <a:bodyPr/>
          <a:lstStyle/>
          <a:p>
            <a:r>
              <a:rPr lang="en-US" sz="2000" dirty="0" smtClean="0"/>
              <a:t>Summary: </a:t>
            </a:r>
            <a:r>
              <a:rPr lang="en-US" sz="2000" dirty="0" err="1" smtClean="0"/>
              <a:t>Sherer</a:t>
            </a:r>
            <a:r>
              <a:rPr lang="en-US" sz="2000" dirty="0" smtClean="0"/>
              <a:t> sued Lawrence in JP court in an action of forcible detainer, to evict him from the Jordan farm, one-and-a-half miles west of Georgetown. The jury granted the eviction. Lawrence appealed to the circuit court, and </a:t>
            </a:r>
            <a:r>
              <a:rPr lang="en-US" sz="2000" dirty="0" err="1" smtClean="0"/>
              <a:t>Sherer</a:t>
            </a:r>
            <a:r>
              <a:rPr lang="en-US" sz="2000" dirty="0" smtClean="0"/>
              <a:t> retained Lincoln. The court ruled for </a:t>
            </a:r>
            <a:r>
              <a:rPr lang="en-US" sz="2000" dirty="0" err="1" smtClean="0"/>
              <a:t>Sherer</a:t>
            </a:r>
            <a:r>
              <a:rPr lang="en-US" sz="2000" dirty="0" smtClean="0"/>
              <a:t> and granted a writ of restitution</a:t>
            </a:r>
            <a:r>
              <a:rPr lang="en-US" sz="2000" dirty="0" smtClean="0"/>
              <a:t>.</a:t>
            </a:r>
          </a:p>
          <a:p>
            <a:r>
              <a:rPr lang="en-US" sz="2000" u="sng" dirty="0" smtClean="0">
                <a:hlinkClick r:id="rId2"/>
              </a:rPr>
              <a:t>http://hdl.loc.gov/loc.rbc/lprbscsm.scsm1437</a:t>
            </a:r>
            <a:endParaRPr lang="en-US" sz="2000" dirty="0" smtClean="0"/>
          </a:p>
          <a:p>
            <a:endParaRPr lang="en-US" sz="2000" dirty="0" smtClean="0"/>
          </a:p>
          <a:p>
            <a:endParaRPr lang="en-US" dirty="0"/>
          </a:p>
        </p:txBody>
      </p:sp>
      <p:pic>
        <p:nvPicPr>
          <p:cNvPr id="4" name="Picture 3" descr="thumbnail">
            <a:hlinkClick r:id="rId3"/>
          </p:cNvPr>
          <p:cNvPicPr/>
          <p:nvPr/>
        </p:nvPicPr>
        <p:blipFill>
          <a:blip r:embed="rId4" cstate="print"/>
          <a:srcRect/>
          <a:stretch>
            <a:fillRect/>
          </a:stretch>
        </p:blipFill>
        <p:spPr bwMode="auto">
          <a:xfrm>
            <a:off x="6172200" y="3581400"/>
            <a:ext cx="2286000" cy="269697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a:t>
            </a:r>
            <a:endParaRPr lang="en-US" dirty="0"/>
          </a:p>
        </p:txBody>
      </p:sp>
      <p:sp>
        <p:nvSpPr>
          <p:cNvPr id="3" name="Content Placeholder 2"/>
          <p:cNvSpPr>
            <a:spLocks noGrp="1"/>
          </p:cNvSpPr>
          <p:nvPr>
            <p:ph sz="quarter" idx="1"/>
          </p:nvPr>
        </p:nvSpPr>
        <p:spPr/>
        <p:txBody>
          <a:bodyPr/>
          <a:lstStyle/>
          <a:p>
            <a:r>
              <a:rPr lang="en-US" sz="2000" dirty="0" smtClean="0"/>
              <a:t>Summary: Browning allegedly seduced fourteen-year-old Mary Tipton, and she gave birth to an illegitimate child. David Tipton retained Lincoln and Herndon and sued Browning for seduction because Tipton lost the services of his daughter while she was pregnant. Tipton requested $5,000 in damages. Tipton later dismissed the </a:t>
            </a:r>
            <a:r>
              <a:rPr lang="en-US" sz="2000" b="1" dirty="0" smtClean="0"/>
              <a:t>case</a:t>
            </a:r>
            <a:r>
              <a:rPr lang="en-US" sz="2000" dirty="0" smtClean="0"/>
              <a:t>.</a:t>
            </a:r>
            <a:endParaRPr lang="en-US" sz="2000" dirty="0" smtClean="0"/>
          </a:p>
          <a:p>
            <a:r>
              <a:rPr lang="en-US" sz="2000" u="sng" dirty="0" smtClean="0">
                <a:hlinkClick r:id="rId2"/>
              </a:rPr>
              <a:t>http://</a:t>
            </a:r>
            <a:r>
              <a:rPr lang="en-US" sz="2000" u="sng" dirty="0" smtClean="0">
                <a:hlinkClick r:id="rId2"/>
              </a:rPr>
              <a:t>hdl.loc.gov/loc.rbc/lprbscsm.scsm1485</a:t>
            </a:r>
            <a:endParaRPr lang="en-US" sz="2000" u="sng" dirty="0" smtClean="0"/>
          </a:p>
          <a:p>
            <a:endParaRPr lang="en-US" sz="2000" dirty="0"/>
          </a:p>
        </p:txBody>
      </p:sp>
      <p:pic>
        <p:nvPicPr>
          <p:cNvPr id="4" name="Picture 3" descr="thumbnail">
            <a:hlinkClick r:id="rId3"/>
          </p:cNvPr>
          <p:cNvPicPr/>
          <p:nvPr/>
        </p:nvPicPr>
        <p:blipFill>
          <a:blip r:embed="rId4" cstate="print"/>
          <a:srcRect/>
          <a:stretch>
            <a:fillRect/>
          </a:stretch>
        </p:blipFill>
        <p:spPr bwMode="auto">
          <a:xfrm>
            <a:off x="3962400" y="3886200"/>
            <a:ext cx="1905000" cy="24955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a:t>
            </a:r>
            <a:endParaRPr lang="en-US" dirty="0"/>
          </a:p>
        </p:txBody>
      </p:sp>
      <p:sp>
        <p:nvSpPr>
          <p:cNvPr id="3" name="Content Placeholder 2"/>
          <p:cNvSpPr>
            <a:spLocks noGrp="1"/>
          </p:cNvSpPr>
          <p:nvPr>
            <p:ph sz="quarter" idx="1"/>
          </p:nvPr>
        </p:nvSpPr>
        <p:spPr/>
        <p:txBody>
          <a:bodyPr>
            <a:normAutofit/>
          </a:bodyPr>
          <a:lstStyle/>
          <a:p>
            <a:r>
              <a:rPr lang="en-US" sz="2000" dirty="0" smtClean="0"/>
              <a:t>Summary: </a:t>
            </a:r>
            <a:r>
              <a:rPr lang="en-US" sz="2000" dirty="0" err="1" smtClean="0"/>
              <a:t>Saltonstall</a:t>
            </a:r>
            <a:r>
              <a:rPr lang="en-US" sz="2000" dirty="0" smtClean="0"/>
              <a:t> allegedly took a piece of iron and assaulted </a:t>
            </a:r>
            <a:r>
              <a:rPr lang="en-US" sz="2000" dirty="0" err="1" smtClean="0"/>
              <a:t>Selak</a:t>
            </a:r>
            <a:r>
              <a:rPr lang="en-US" sz="2000" dirty="0" smtClean="0"/>
              <a:t>. </a:t>
            </a:r>
            <a:r>
              <a:rPr lang="en-US" sz="2000" dirty="0" err="1" smtClean="0"/>
              <a:t>Selak</a:t>
            </a:r>
            <a:r>
              <a:rPr lang="en-US" sz="2000" dirty="0" smtClean="0"/>
              <a:t> was incapacitated for five weeks and was unable to transact any business. He also spent a great deal of money to restore his health. </a:t>
            </a:r>
            <a:r>
              <a:rPr lang="en-US" sz="2000" dirty="0" err="1" smtClean="0"/>
              <a:t>Selak</a:t>
            </a:r>
            <a:r>
              <a:rPr lang="en-US" sz="2000" dirty="0" smtClean="0"/>
              <a:t> sued </a:t>
            </a:r>
            <a:r>
              <a:rPr lang="en-US" sz="2000" dirty="0" err="1" smtClean="0"/>
              <a:t>Saltonstall</a:t>
            </a:r>
            <a:r>
              <a:rPr lang="en-US" sz="2000" dirty="0" smtClean="0"/>
              <a:t> in an action of trespass seeking $500. </a:t>
            </a:r>
            <a:r>
              <a:rPr lang="en-US" sz="2000" dirty="0" err="1" smtClean="0"/>
              <a:t>Saltonstall</a:t>
            </a:r>
            <a:r>
              <a:rPr lang="en-US" sz="2000" dirty="0" smtClean="0"/>
              <a:t> retained Lincoln and pleaded not guilty. A jury found for </a:t>
            </a:r>
            <a:r>
              <a:rPr lang="en-US" sz="2000" dirty="0" err="1" smtClean="0"/>
              <a:t>Selak</a:t>
            </a:r>
            <a:r>
              <a:rPr lang="en-US" sz="2000" dirty="0" smtClean="0"/>
              <a:t> and awarded $15 in damages.</a:t>
            </a:r>
          </a:p>
          <a:p>
            <a:r>
              <a:rPr lang="en-US" sz="2000" u="sng" dirty="0" smtClean="0">
                <a:hlinkClick r:id="rId2"/>
              </a:rPr>
              <a:t>http://</a:t>
            </a:r>
            <a:r>
              <a:rPr lang="en-US" sz="2000" u="sng" dirty="0" smtClean="0">
                <a:hlinkClick r:id="rId2"/>
              </a:rPr>
              <a:t>hdl.loc.gov/loc.rbc/lprbscsm.scsm1442</a:t>
            </a:r>
            <a:endParaRPr lang="en-US" sz="2000" u="sng" dirty="0" smtClean="0"/>
          </a:p>
          <a:p>
            <a:endParaRPr lang="en-US" sz="2000" dirty="0" smtClean="0"/>
          </a:p>
        </p:txBody>
      </p:sp>
      <p:pic>
        <p:nvPicPr>
          <p:cNvPr id="4" name="Picture 3" descr="thumbnail">
            <a:hlinkClick r:id="rId3"/>
          </p:cNvPr>
          <p:cNvPicPr/>
          <p:nvPr/>
        </p:nvPicPr>
        <p:blipFill>
          <a:blip r:embed="rId4" cstate="print"/>
          <a:srcRect/>
          <a:stretch>
            <a:fillRect/>
          </a:stretch>
        </p:blipFill>
        <p:spPr bwMode="auto">
          <a:xfrm>
            <a:off x="4038600" y="3886200"/>
            <a:ext cx="1828800" cy="26289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Wordle</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cstate="print"/>
          <a:srcRect l="21667" t="24889" r="21667" b="14667"/>
          <a:stretch>
            <a:fillRect/>
          </a:stretch>
        </p:blipFill>
        <p:spPr bwMode="auto">
          <a:xfrm>
            <a:off x="685800" y="1524000"/>
            <a:ext cx="7772400" cy="5181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 [Reproduction print of Lincoln with signature insert at lower left.]</a:t>
            </a:r>
          </a:p>
          <a:p>
            <a:r>
              <a:rPr lang="en-US" u="sng" dirty="0">
                <a:hlinkClick r:id="rId2"/>
              </a:rPr>
              <a:t>http://hdl.loc.gov/loc.rbc/lprbscsm.scsm0930</a:t>
            </a:r>
            <a:endParaRPr lang="en-US" dirty="0"/>
          </a:p>
          <a:p>
            <a:endParaRPr lang="en-US" dirty="0"/>
          </a:p>
        </p:txBody>
      </p:sp>
      <p:pic>
        <p:nvPicPr>
          <p:cNvPr id="4" name="Picture 3" descr="thumbnail">
            <a:hlinkClick r:id="rId3"/>
          </p:cNvPr>
          <p:cNvPicPr/>
          <p:nvPr/>
        </p:nvPicPr>
        <p:blipFill>
          <a:blip r:embed="rId4" cstate="print"/>
          <a:srcRect/>
          <a:stretch>
            <a:fillRect/>
          </a:stretch>
        </p:blipFill>
        <p:spPr bwMode="auto">
          <a:xfrm>
            <a:off x="2590800" y="3352800"/>
            <a:ext cx="28956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lstStyle/>
          <a:p>
            <a:r>
              <a:rPr lang="en-US" dirty="0" smtClean="0"/>
              <a:t>The Posey Building of </a:t>
            </a:r>
            <a:r>
              <a:rPr lang="en-US" dirty="0" err="1" smtClean="0"/>
              <a:t>Shawneetown</a:t>
            </a:r>
            <a:r>
              <a:rPr lang="en-US" dirty="0" smtClean="0"/>
              <a:t>, Illinois, in which Abraham Lincoln and Robert Ingersoll had law </a:t>
            </a:r>
            <a:r>
              <a:rPr lang="en-US" dirty="0" smtClean="0"/>
              <a:t>offices</a:t>
            </a:r>
          </a:p>
          <a:p>
            <a:r>
              <a:rPr lang="en-US" u="sng" dirty="0" smtClean="0">
                <a:hlinkClick r:id="rId2"/>
              </a:rPr>
              <a:t>http://hdl.loc.gov/loc.pnp/fsa.8c51242</a:t>
            </a:r>
            <a:endParaRPr lang="en-US" dirty="0" smtClean="0"/>
          </a:p>
          <a:p>
            <a:endParaRPr lang="en-US" dirty="0"/>
          </a:p>
        </p:txBody>
      </p:sp>
      <p:pic>
        <p:nvPicPr>
          <p:cNvPr id="6" name="Picture 5" descr="intermediary roll film">
            <a:hlinkClick r:id="rId3"/>
          </p:cNvPr>
          <p:cNvPicPr/>
          <p:nvPr/>
        </p:nvPicPr>
        <p:blipFill>
          <a:blip r:embed="rId4" cstate="print"/>
          <a:srcRect/>
          <a:stretch>
            <a:fillRect/>
          </a:stretch>
        </p:blipFill>
        <p:spPr bwMode="auto">
          <a:xfrm>
            <a:off x="3048000" y="3962400"/>
            <a:ext cx="3352800"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ontent Placeholder 6"/>
          <p:cNvSpPr>
            <a:spLocks noGrp="1"/>
          </p:cNvSpPr>
          <p:nvPr>
            <p:ph sz="quarter" idx="1"/>
          </p:nvPr>
        </p:nvSpPr>
        <p:spPr>
          <a:xfrm>
            <a:off x="1435608" y="1828800"/>
            <a:ext cx="7174992" cy="4419600"/>
          </a:xfrm>
        </p:spPr>
        <p:txBody>
          <a:bodyPr>
            <a:normAutofit/>
          </a:bodyPr>
          <a:lstStyle/>
          <a:p>
            <a:pPr lvl="0"/>
            <a:r>
              <a:rPr lang="en-US" sz="1800" dirty="0" smtClean="0"/>
              <a:t>Title: The Coles County Court House in Charleston, Ills., in which Lincoln often practiced law and before which he made a short speech in the evening after his fourth joint debate with Douglas, Sept. 18, 1858 </a:t>
            </a:r>
          </a:p>
          <a:p>
            <a:pPr lvl="0"/>
            <a:r>
              <a:rPr lang="en-US" sz="1800" dirty="0" smtClean="0"/>
              <a:t>Date Created/Published: [between 1860 and 1898?]</a:t>
            </a:r>
          </a:p>
          <a:p>
            <a:pPr lvl="0"/>
            <a:r>
              <a:rPr lang="en-US" sz="1800" dirty="0" smtClean="0"/>
              <a:t>Summary</a:t>
            </a:r>
            <a:r>
              <a:rPr lang="en-US" sz="1800" dirty="0" smtClean="0"/>
              <a:t>: Photograph showing courthouse with people and horse-drawn wagons in front</a:t>
            </a:r>
          </a:p>
          <a:p>
            <a:pPr>
              <a:buFont typeface="Arial" pitchFamily="34" charset="0"/>
              <a:buChar char="•"/>
            </a:pPr>
            <a:r>
              <a:rPr lang="en-US" sz="2400" u="sng" dirty="0" smtClean="0">
                <a:hlinkClick r:id="rId2"/>
              </a:rPr>
              <a:t>http://www.loc.gov/pictures/item/2008680974/</a:t>
            </a:r>
            <a:endParaRPr lang="en-US" sz="2400" dirty="0" smtClean="0"/>
          </a:p>
          <a:p>
            <a:pPr>
              <a:buFont typeface="Arial" pitchFamily="34" charset="0"/>
              <a:buChar char="•"/>
            </a:pPr>
            <a:endParaRPr lang="en-US" dirty="0"/>
          </a:p>
        </p:txBody>
      </p:sp>
      <p:pic>
        <p:nvPicPr>
          <p:cNvPr id="8" name="Picture 7" descr="digital file from original">
            <a:hlinkClick r:id="rId3"/>
          </p:cNvPr>
          <p:cNvPicPr/>
          <p:nvPr/>
        </p:nvPicPr>
        <p:blipFill>
          <a:blip r:embed="rId4" cstate="print"/>
          <a:srcRect/>
          <a:stretch>
            <a:fillRect/>
          </a:stretch>
        </p:blipFill>
        <p:spPr bwMode="auto">
          <a:xfrm>
            <a:off x="3810000" y="4495800"/>
            <a:ext cx="27432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Title: William Henry Herndon, 1818-1891 </a:t>
            </a:r>
            <a:endParaRPr lang="en-US" dirty="0" smtClean="0"/>
          </a:p>
          <a:p>
            <a:r>
              <a:rPr lang="en-US" u="sng" dirty="0" smtClean="0">
                <a:hlinkClick r:id="rId2"/>
              </a:rPr>
              <a:t>http://www.loc.gov/pictures/item/2004668443/</a:t>
            </a:r>
            <a:endParaRPr lang="en-US" dirty="0" smtClean="0"/>
          </a:p>
          <a:p>
            <a:endParaRPr lang="en-US" dirty="0"/>
          </a:p>
        </p:txBody>
      </p:sp>
      <p:pic>
        <p:nvPicPr>
          <p:cNvPr id="4" name="Picture 3" descr="b&amp;w film copy neg."/>
          <p:cNvPicPr/>
          <p:nvPr/>
        </p:nvPicPr>
        <p:blipFill>
          <a:blip r:embed="rId3" cstate="print"/>
          <a:srcRect/>
          <a:stretch>
            <a:fillRect/>
          </a:stretch>
        </p:blipFill>
        <p:spPr bwMode="auto">
          <a:xfrm>
            <a:off x="3352800" y="3124200"/>
            <a:ext cx="2438400" cy="2876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000" dirty="0" smtClean="0"/>
              <a:t>An old grocery building and the Posey Building where Abraham Lincoln and Robert Ingersoll had law offices. </a:t>
            </a:r>
            <a:r>
              <a:rPr lang="en-US" sz="2000" dirty="0" err="1" smtClean="0"/>
              <a:t>Shawneetown</a:t>
            </a:r>
            <a:r>
              <a:rPr lang="en-US" sz="2000" dirty="0" smtClean="0"/>
              <a:t>, Illinois</a:t>
            </a:r>
            <a:endParaRPr lang="en-US" sz="2000" dirty="0"/>
          </a:p>
        </p:txBody>
      </p:sp>
      <p:sp>
        <p:nvSpPr>
          <p:cNvPr id="4" name="Rectangle 3"/>
          <p:cNvSpPr/>
          <p:nvPr/>
        </p:nvSpPr>
        <p:spPr>
          <a:xfrm>
            <a:off x="1447800" y="2514600"/>
            <a:ext cx="4953000" cy="646331"/>
          </a:xfrm>
          <a:prstGeom prst="rect">
            <a:avLst/>
          </a:prstGeom>
        </p:spPr>
        <p:txBody>
          <a:bodyPr wrap="square">
            <a:spAutoFit/>
          </a:bodyPr>
          <a:lstStyle/>
          <a:p>
            <a:r>
              <a:rPr lang="en-US" u="sng" dirty="0" smtClean="0">
                <a:hlinkClick r:id="rId2"/>
              </a:rPr>
              <a:t>http://www.loc.gov/pictures/item/fsa1998022487/PP/</a:t>
            </a:r>
            <a:endParaRPr lang="en-US" dirty="0"/>
          </a:p>
        </p:txBody>
      </p:sp>
      <p:pic>
        <p:nvPicPr>
          <p:cNvPr id="5" name="panhack" descr="An old grocery building and the Posey Building where Abraham Lincoln and Robert Ingersoll had law offices. Shawneetown, Illinois"/>
          <p:cNvPicPr/>
          <p:nvPr/>
        </p:nvPicPr>
        <p:blipFill>
          <a:blip r:embed="rId3" cstate="print"/>
          <a:srcRect/>
          <a:stretch>
            <a:fillRect/>
          </a:stretch>
        </p:blipFill>
        <p:spPr bwMode="auto">
          <a:xfrm>
            <a:off x="2209800" y="3505200"/>
            <a:ext cx="3657600" cy="2895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Lincoln's residence, Springfield, </a:t>
            </a:r>
            <a:r>
              <a:rPr lang="en-US" dirty="0" smtClean="0"/>
              <a:t>Ill</a:t>
            </a:r>
          </a:p>
          <a:p>
            <a:r>
              <a:rPr lang="en-US" sz="2000" u="sng" dirty="0" smtClean="0">
                <a:hlinkClick r:id="rId2"/>
              </a:rPr>
              <a:t>http://www.loc.gov/pictures/item/det1994014868/PP/</a:t>
            </a:r>
            <a:endParaRPr lang="en-US" sz="2000" dirty="0" smtClean="0"/>
          </a:p>
          <a:p>
            <a:endParaRPr lang="en-US" dirty="0"/>
          </a:p>
        </p:txBody>
      </p:sp>
      <p:pic>
        <p:nvPicPr>
          <p:cNvPr id="4" name="Picture 3" descr="digital file from intermediary roll film">
            <a:hlinkClick r:id="rId3"/>
          </p:cNvPr>
          <p:cNvPicPr/>
          <p:nvPr/>
        </p:nvPicPr>
        <p:blipFill>
          <a:blip r:embed="rId4" cstate="print"/>
          <a:srcRect/>
          <a:stretch>
            <a:fillRect/>
          </a:stretch>
        </p:blipFill>
        <p:spPr bwMode="auto">
          <a:xfrm>
            <a:off x="2133600" y="2743200"/>
            <a:ext cx="4419600" cy="2971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sz="2400" dirty="0" smtClean="0"/>
              <a:t>Title: [Abraham Lincoln while a traveling lawyer, taken in Danville, Illinois </a:t>
            </a:r>
          </a:p>
          <a:p>
            <a:pPr lvl="0"/>
            <a:r>
              <a:rPr lang="en-US" sz="2400" dirty="0" smtClean="0"/>
              <a:t>Creator(s): </a:t>
            </a:r>
            <a:r>
              <a:rPr lang="en-US" sz="2400" u="sng" dirty="0" err="1" smtClean="0">
                <a:hlinkClick r:id="rId2"/>
              </a:rPr>
              <a:t>Joslin</a:t>
            </a:r>
            <a:r>
              <a:rPr lang="en-US" sz="2400" u="sng" dirty="0" smtClean="0">
                <a:hlinkClick r:id="rId2"/>
              </a:rPr>
              <a:t>, </a:t>
            </a:r>
            <a:r>
              <a:rPr lang="en-US" sz="2400" u="sng" dirty="0" err="1" smtClean="0">
                <a:hlinkClick r:id="rId2"/>
              </a:rPr>
              <a:t>Amon</a:t>
            </a:r>
            <a:r>
              <a:rPr lang="en-US" sz="2400" u="sng" dirty="0" smtClean="0">
                <a:hlinkClick r:id="rId2"/>
              </a:rPr>
              <a:t> T.</a:t>
            </a:r>
            <a:r>
              <a:rPr lang="en-US" sz="2400" dirty="0" smtClean="0"/>
              <a:t>, </a:t>
            </a:r>
            <a:r>
              <a:rPr lang="en-US" sz="2400" dirty="0" smtClean="0"/>
              <a:t>photographer</a:t>
            </a:r>
          </a:p>
          <a:p>
            <a:r>
              <a:rPr lang="en-US" sz="2400" u="sng" dirty="0" smtClean="0">
                <a:hlinkClick r:id="rId3"/>
              </a:rPr>
              <a:t>http://www.loc.gov/pictures/item/2008678328/</a:t>
            </a:r>
            <a:endParaRPr lang="en-US" sz="2400" dirty="0" smtClean="0"/>
          </a:p>
          <a:p>
            <a:pPr lvl="0"/>
            <a:endParaRPr lang="en-US" sz="2400" dirty="0" smtClean="0"/>
          </a:p>
          <a:p>
            <a:endParaRPr lang="en-US" dirty="0"/>
          </a:p>
        </p:txBody>
      </p:sp>
      <p:pic>
        <p:nvPicPr>
          <p:cNvPr id="4" name="Picture 3" descr="digital file from b&amp;w film copy neg.">
            <a:hlinkClick r:id="rId4"/>
          </p:cNvPr>
          <p:cNvPicPr/>
          <p:nvPr/>
        </p:nvPicPr>
        <p:blipFill>
          <a:blip r:embed="rId5" cstate="print"/>
          <a:srcRect/>
          <a:stretch>
            <a:fillRect/>
          </a:stretch>
        </p:blipFill>
        <p:spPr bwMode="auto">
          <a:xfrm>
            <a:off x="3200400" y="3505200"/>
            <a:ext cx="2438400" cy="25717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400" dirty="0" smtClean="0"/>
              <a:t>Title: Lincoln the lawyer / Frederick T. Stuart. </a:t>
            </a:r>
            <a:endParaRPr lang="en-US" sz="2400" dirty="0" smtClean="0"/>
          </a:p>
          <a:p>
            <a:endParaRPr lang="en-US" sz="2400" dirty="0" smtClean="0"/>
          </a:p>
          <a:p>
            <a:r>
              <a:rPr lang="en-US" sz="2400" u="sng" dirty="0" smtClean="0">
                <a:hlinkClick r:id="rId2"/>
              </a:rPr>
              <a:t>http://www.loc.gov/pictures/item/98517810</a:t>
            </a:r>
            <a:r>
              <a:rPr lang="en-US" sz="2400" u="sng" dirty="0" smtClean="0">
                <a:hlinkClick r:id="rId2"/>
              </a:rPr>
              <a:t>/</a:t>
            </a:r>
            <a:endParaRPr lang="en-US" sz="2400" u="sng" dirty="0" smtClean="0"/>
          </a:p>
          <a:p>
            <a:endParaRPr lang="en-US" sz="2400" u="sng" dirty="0" smtClean="0"/>
          </a:p>
          <a:p>
            <a:endParaRPr lang="en-US" sz="2400" dirty="0"/>
          </a:p>
        </p:txBody>
      </p:sp>
      <p:pic>
        <p:nvPicPr>
          <p:cNvPr id="4" name="Picture 3" descr="b&amp;w film copy neg."/>
          <p:cNvPicPr/>
          <p:nvPr/>
        </p:nvPicPr>
        <p:blipFill>
          <a:blip r:embed="rId3" cstate="print"/>
          <a:srcRect/>
          <a:stretch>
            <a:fillRect/>
          </a:stretch>
        </p:blipFill>
        <p:spPr bwMode="auto">
          <a:xfrm>
            <a:off x="3429000" y="3352800"/>
            <a:ext cx="2590800" cy="300275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TotalTime>
  <Words>486</Words>
  <Application>Microsoft Office PowerPoint</Application>
  <PresentationFormat>On-screen Show (4:3)</PresentationFormat>
  <Paragraphs>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Lincoln and The Law</vt:lpstr>
      <vt:lpstr>Slide 2</vt:lpstr>
      <vt:lpstr>Slide 3</vt:lpstr>
      <vt:lpstr>Slide 4</vt:lpstr>
      <vt:lpstr>Slide 5</vt:lpstr>
      <vt:lpstr>Slide 6</vt:lpstr>
      <vt:lpstr>Slide 7</vt:lpstr>
      <vt:lpstr>Slide 8</vt:lpstr>
      <vt:lpstr>Slide 9</vt:lpstr>
      <vt:lpstr>Slide 10</vt:lpstr>
      <vt:lpstr>Slide 11</vt:lpstr>
      <vt:lpstr>Court Case</vt:lpstr>
      <vt:lpstr>Court Case</vt:lpstr>
      <vt:lpstr>Court Case</vt:lpstr>
      <vt:lpstr>Wordle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and Law</dc:title>
  <dc:creator>Windows User</dc:creator>
  <cp:lastModifiedBy>Windows User</cp:lastModifiedBy>
  <cp:revision>7</cp:revision>
  <dcterms:created xsi:type="dcterms:W3CDTF">2012-11-19T15:13:05Z</dcterms:created>
  <dcterms:modified xsi:type="dcterms:W3CDTF">2012-11-20T15:19:10Z</dcterms:modified>
</cp:coreProperties>
</file>