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1B606DA-2213-4933-9EC2-4B8CCAF10981}" type="datetimeFigureOut">
              <a:rPr lang="en-US" smtClean="0"/>
              <a:pPr/>
              <a:t>11/20/2012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4E1B8EC-2F70-4D3A-8B2A-FBEFFDADD6E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1B606DA-2213-4933-9EC2-4B8CCAF10981}" type="datetimeFigureOut">
              <a:rPr lang="en-US" smtClean="0"/>
              <a:pPr/>
              <a:t>11/20/2012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4E1B8EC-2F70-4D3A-8B2A-FBEFFDADD6E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1B606DA-2213-4933-9EC2-4B8CCAF10981}" type="datetimeFigureOut">
              <a:rPr lang="en-US" smtClean="0"/>
              <a:pPr/>
              <a:t>11/20/2012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4E1B8EC-2F70-4D3A-8B2A-FBEFFDADD6E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1B606DA-2213-4933-9EC2-4B8CCAF10981}" type="datetimeFigureOut">
              <a:rPr lang="en-US" smtClean="0"/>
              <a:pPr/>
              <a:t>11/20/2012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4E1B8EC-2F70-4D3A-8B2A-FBEFFDADD6ED}"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1B606DA-2213-4933-9EC2-4B8CCAF10981}" type="datetimeFigureOut">
              <a:rPr lang="en-US" smtClean="0"/>
              <a:pPr/>
              <a:t>11/20/2012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4E1B8EC-2F70-4D3A-8B2A-FBEFFDADD6ED}"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1B606DA-2213-4933-9EC2-4B8CCAF10981}" type="datetimeFigureOut">
              <a:rPr lang="en-US" smtClean="0"/>
              <a:pPr/>
              <a:t>11/20/2012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4E1B8EC-2F70-4D3A-8B2A-FBEFFDADD6ED}"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1B606DA-2213-4933-9EC2-4B8CCAF10981}" type="datetimeFigureOut">
              <a:rPr lang="en-US" smtClean="0"/>
              <a:pPr/>
              <a:t>11/20/2012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4E1B8EC-2F70-4D3A-8B2A-FBEFFDADD6E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1B606DA-2213-4933-9EC2-4B8CCAF10981}" type="datetimeFigureOut">
              <a:rPr lang="en-US" smtClean="0"/>
              <a:pPr/>
              <a:t>11/20/2012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4E1B8EC-2F70-4D3A-8B2A-FBEFFDADD6ED}"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1B606DA-2213-4933-9EC2-4B8CCAF10981}" type="datetimeFigureOut">
              <a:rPr lang="en-US" smtClean="0"/>
              <a:pPr/>
              <a:t>11/20/2012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4E1B8EC-2F70-4D3A-8B2A-FBEFFDADD6E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1B606DA-2213-4933-9EC2-4B8CCAF10981}" type="datetimeFigureOut">
              <a:rPr lang="en-US" smtClean="0"/>
              <a:pPr/>
              <a:t>11/20/2012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4E1B8EC-2F70-4D3A-8B2A-FBEFFDADD6E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1B606DA-2213-4933-9EC2-4B8CCAF10981}" type="datetimeFigureOut">
              <a:rPr lang="en-US" smtClean="0"/>
              <a:pPr/>
              <a:t>11/20/2012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4E1B8EC-2F70-4D3A-8B2A-FBEFFDADD6ED}"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1B606DA-2213-4933-9EC2-4B8CCAF10981}" type="datetimeFigureOut">
              <a:rPr lang="en-US" smtClean="0"/>
              <a:pPr/>
              <a:t>11/20/2012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4E1B8EC-2F70-4D3A-8B2A-FBEFFDADD6E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loc.gov/pictures/item/2009630142/" TargetMode="Externa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hdl.loc.gov/loc.pnp/cph.3b02670"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hyperlink" Target="http://hdl.loc.gov/loc.rbc/lprbscsm.scsm1386" TargetMode="External"/><Relationship Id="rId2" Type="http://schemas.openxmlformats.org/officeDocument/2006/relationships/image" Target="../media/image2.gi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hdl.loc.gov/loc.rbc/lprbscsm.scsm1516" TargetMode="External"/><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loc.gov/pictures/item/2008678332/" TargetMode="Externa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hdl.loc.gov/loc.pnp/ggbain.03052" TargetMode="Externa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loc.gov/pictures/item/2008680205/" TargetMode="Externa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loc.gov/pictures/item/2008680974/" TargetMode="Externa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loc.gov/pictures/item/fsa1998022486/PP/" TargetMode="Externa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hyperlink" Target="http://hdl.loc.gov/loc.pnp/cph.3c21969" TargetMode="External"/><Relationship Id="rId2" Type="http://schemas.openxmlformats.org/officeDocument/2006/relationships/hyperlink" Target="http://www.loc.gov/pictures/related/?fi=name&amp;q=Stuart,%20Frederick%20T.,%201837-1913" TargetMode="External"/><Relationship Id="rId1" Type="http://schemas.openxmlformats.org/officeDocument/2006/relationships/slideLayout" Target="../slideLayouts/slideLayout8.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Abraham Lincoln </a:t>
            </a:r>
            <a:endParaRPr lang="en-US" dirty="0"/>
          </a:p>
        </p:txBody>
      </p:sp>
      <p:sp>
        <p:nvSpPr>
          <p:cNvPr id="3" name="Subtitle 2"/>
          <p:cNvSpPr>
            <a:spLocks noGrp="1"/>
          </p:cNvSpPr>
          <p:nvPr>
            <p:ph type="subTitle" idx="1"/>
          </p:nvPr>
        </p:nvSpPr>
        <p:spPr/>
        <p:txBody>
          <a:bodyPr/>
          <a:lstStyle/>
          <a:p>
            <a:r>
              <a:rPr lang="en-US" dirty="0" smtClean="0"/>
              <a:t>Illinois Lawyer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Abraham Lincoln </a:t>
            </a:r>
            <a:r>
              <a:rPr lang="en-US" dirty="0" err="1" smtClean="0"/>
              <a:t>Couthouse</a:t>
            </a:r>
            <a:r>
              <a:rPr lang="en-US" dirty="0" smtClean="0"/>
              <a:t> </a:t>
            </a:r>
            <a:endParaRPr lang="en-US" dirty="0"/>
          </a:p>
        </p:txBody>
      </p:sp>
      <p:sp>
        <p:nvSpPr>
          <p:cNvPr id="3" name="Text Placeholder 2"/>
          <p:cNvSpPr>
            <a:spLocks noGrp="1"/>
          </p:cNvSpPr>
          <p:nvPr>
            <p:ph type="body" idx="2"/>
          </p:nvPr>
        </p:nvSpPr>
        <p:spPr/>
        <p:txBody>
          <a:bodyPr>
            <a:normAutofit fontScale="92500" lnSpcReduction="20000"/>
          </a:bodyPr>
          <a:lstStyle/>
          <a:p>
            <a:r>
              <a:rPr lang="en-US" dirty="0" smtClean="0"/>
              <a:t>New York : The </a:t>
            </a:r>
            <a:r>
              <a:rPr lang="en-US" dirty="0" err="1" smtClean="0"/>
              <a:t>Albertype</a:t>
            </a:r>
            <a:r>
              <a:rPr lang="en-US" dirty="0" smtClean="0"/>
              <a:t> </a:t>
            </a:r>
            <a:r>
              <a:rPr lang="en-US" dirty="0" smtClean="0"/>
              <a:t>Co</a:t>
            </a:r>
            <a:r>
              <a:rPr lang="en-US" dirty="0" smtClean="0"/>
              <a:t>., c1897</a:t>
            </a:r>
            <a:r>
              <a:rPr lang="en-US" dirty="0" smtClean="0"/>
              <a:t>. Digital ID:</a:t>
            </a:r>
          </a:p>
          <a:p>
            <a:r>
              <a:rPr lang="en-US" dirty="0" smtClean="0">
                <a:hlinkClick r:id="rId2"/>
              </a:rPr>
              <a:t>http</a:t>
            </a:r>
            <a:r>
              <a:rPr lang="en-US" dirty="0" smtClean="0">
                <a:hlinkClick r:id="rId2"/>
              </a:rPr>
              <a:t>://www.loc.gov/pictures/item/2009630142</a:t>
            </a:r>
            <a:r>
              <a:rPr lang="en-US" dirty="0" smtClean="0">
                <a:hlinkClick r:id="rId2"/>
              </a:rPr>
              <a:t>/</a:t>
            </a:r>
            <a:endParaRPr lang="en-US" dirty="0" smtClean="0"/>
          </a:p>
          <a:p>
            <a:endParaRPr lang="en-US" dirty="0"/>
          </a:p>
        </p:txBody>
      </p:sp>
      <p:pic>
        <p:nvPicPr>
          <p:cNvPr id="5" name="Content Placeholder 4" descr="courthouse.jpg"/>
          <p:cNvPicPr>
            <a:picLocks noGrp="1" noChangeAspect="1"/>
          </p:cNvPicPr>
          <p:nvPr>
            <p:ph sz="half" idx="1"/>
          </p:nvPr>
        </p:nvPicPr>
        <p:blipFill>
          <a:blip r:embed="rId3" cstate="print"/>
          <a:stretch>
            <a:fillRect/>
          </a:stretch>
        </p:blipFill>
        <p:spPr>
          <a:xfrm>
            <a:off x="2667000" y="685800"/>
            <a:ext cx="4375150" cy="3645958"/>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 In Coles County</a:t>
            </a:r>
            <a:endParaRPr lang="en-US" dirty="0"/>
          </a:p>
        </p:txBody>
      </p:sp>
      <p:sp>
        <p:nvSpPr>
          <p:cNvPr id="3" name="Text Placeholder 2"/>
          <p:cNvSpPr>
            <a:spLocks noGrp="1"/>
          </p:cNvSpPr>
          <p:nvPr>
            <p:ph type="body" idx="2"/>
          </p:nvPr>
        </p:nvSpPr>
        <p:spPr/>
        <p:txBody>
          <a:bodyPr>
            <a:normAutofit fontScale="92500" lnSpcReduction="20000"/>
          </a:bodyPr>
          <a:lstStyle/>
          <a:p>
            <a:r>
              <a:rPr lang="en-US" dirty="0" smtClean="0"/>
              <a:t>Digital ID:</a:t>
            </a:r>
            <a:r>
              <a:rPr lang="pl-PL" dirty="0" smtClean="0"/>
              <a:t> (b&amp;w film copy neg.) cph 3b02670 </a:t>
            </a:r>
            <a:r>
              <a:rPr lang="pl-PL" dirty="0" smtClean="0">
                <a:hlinkClick r:id="rId2"/>
              </a:rPr>
              <a:t>http://</a:t>
            </a:r>
            <a:r>
              <a:rPr lang="pl-PL" dirty="0" smtClean="0">
                <a:hlinkClick r:id="rId2"/>
              </a:rPr>
              <a:t>hdl.loc.gov/loc.pnp/cph.3b02670</a:t>
            </a:r>
            <a:endParaRPr lang="en-US" dirty="0" smtClean="0"/>
          </a:p>
          <a:p>
            <a:r>
              <a:rPr lang="en-US" dirty="0" smtClean="0"/>
              <a:t> </a:t>
            </a:r>
            <a:endParaRPr lang="en-US" dirty="0"/>
          </a:p>
        </p:txBody>
      </p:sp>
      <p:pic>
        <p:nvPicPr>
          <p:cNvPr id="5" name="Content Placeholder 4" descr="3b02670_150px.jpg"/>
          <p:cNvPicPr>
            <a:picLocks noGrp="1" noChangeAspect="1"/>
          </p:cNvPicPr>
          <p:nvPr>
            <p:ph sz="half" idx="1"/>
          </p:nvPr>
        </p:nvPicPr>
        <p:blipFill>
          <a:blip r:embed="rId3" cstate="print"/>
          <a:stretch>
            <a:fillRect/>
          </a:stretch>
        </p:blipFill>
        <p:spPr>
          <a:xfrm>
            <a:off x="2590800" y="838200"/>
            <a:ext cx="4038600" cy="32004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0"/>
            <a:ext cx="7772400" cy="1828800"/>
          </a:xfrm>
        </p:spPr>
        <p:txBody>
          <a:bodyPr>
            <a:normAutofit/>
          </a:bodyPr>
          <a:lstStyle/>
          <a:p>
            <a:r>
              <a:rPr lang="en-US" sz="2200" dirty="0" smtClean="0">
                <a:solidFill>
                  <a:schemeClr val="bg1"/>
                </a:solidFill>
              </a:rPr>
              <a:t>Lawsuit-</a:t>
            </a:r>
            <a:r>
              <a:rPr lang="en-US" dirty="0" smtClean="0">
                <a:solidFill>
                  <a:schemeClr val="bg1"/>
                </a:solidFill>
              </a:rPr>
              <a:t> </a:t>
            </a:r>
            <a:r>
              <a:rPr lang="en-US" sz="2700" dirty="0" smtClean="0">
                <a:solidFill>
                  <a:schemeClr val="bg1"/>
                </a:solidFill>
              </a:rPr>
              <a:t>Constant &amp; Francis vs. John and Augustus Kerr and Company </a:t>
            </a:r>
            <a:endParaRPr lang="en-US" sz="2700" dirty="0">
              <a:solidFill>
                <a:schemeClr val="bg1"/>
              </a:solidFill>
            </a:endParaRPr>
          </a:p>
        </p:txBody>
      </p:sp>
      <p:sp>
        <p:nvSpPr>
          <p:cNvPr id="10" name="Text Placeholder 9"/>
          <p:cNvSpPr>
            <a:spLocks noGrp="1"/>
          </p:cNvSpPr>
          <p:nvPr>
            <p:ph type="body" idx="1"/>
          </p:nvPr>
        </p:nvSpPr>
        <p:spPr/>
        <p:txBody>
          <a:bodyPr>
            <a:normAutofit fontScale="47500" lnSpcReduction="20000"/>
          </a:bodyPr>
          <a:lstStyle/>
          <a:p>
            <a:r>
              <a:rPr lang="en-US" dirty="0" smtClean="0"/>
              <a:t>Constant and Francis gave John and </a:t>
            </a:r>
            <a:r>
              <a:rPr lang="en-US" b="1" dirty="0" smtClean="0"/>
              <a:t>Augustus</a:t>
            </a:r>
            <a:r>
              <a:rPr lang="en-US" dirty="0" smtClean="0"/>
              <a:t> </a:t>
            </a:r>
            <a:r>
              <a:rPr lang="en-US" b="1" dirty="0" smtClean="0"/>
              <a:t>Kerr</a:t>
            </a:r>
            <a:r>
              <a:rPr lang="en-US" dirty="0" smtClean="0"/>
              <a:t> and Company a promissory note for $522.55 but failed to pay. John and </a:t>
            </a:r>
            <a:r>
              <a:rPr lang="en-US" b="1" dirty="0" smtClean="0"/>
              <a:t>Augustus</a:t>
            </a:r>
            <a:r>
              <a:rPr lang="en-US" dirty="0" smtClean="0"/>
              <a:t> </a:t>
            </a:r>
            <a:r>
              <a:rPr lang="en-US" b="1" dirty="0" smtClean="0"/>
              <a:t>Kerr</a:t>
            </a:r>
            <a:r>
              <a:rPr lang="en-US" dirty="0" smtClean="0"/>
              <a:t> and Co. retained Stuart and </a:t>
            </a:r>
            <a:r>
              <a:rPr lang="en-US" b="1" dirty="0" smtClean="0"/>
              <a:t>Lincoln</a:t>
            </a:r>
            <a:r>
              <a:rPr lang="en-US" dirty="0" smtClean="0"/>
              <a:t> and sued Constant and Francis in an action of </a:t>
            </a:r>
            <a:r>
              <a:rPr lang="en-US" dirty="0" err="1" smtClean="0"/>
              <a:t>assumpsit</a:t>
            </a:r>
            <a:r>
              <a:rPr lang="en-US" dirty="0" smtClean="0"/>
              <a:t> to recover the debt. Constant and Francis failed to appear, and the court ruled for John and </a:t>
            </a:r>
            <a:r>
              <a:rPr lang="en-US" b="1" dirty="0" smtClean="0"/>
              <a:t>Augustus</a:t>
            </a:r>
            <a:r>
              <a:rPr lang="en-US" dirty="0" smtClean="0"/>
              <a:t> </a:t>
            </a:r>
            <a:r>
              <a:rPr lang="en-US" b="1" dirty="0" smtClean="0"/>
              <a:t>Kerr</a:t>
            </a:r>
            <a:r>
              <a:rPr lang="en-US" dirty="0" smtClean="0"/>
              <a:t> and Co. and awarded $440.14 in damages. The court sold three lots in Athens, Illinois, that Francis owned to John and </a:t>
            </a:r>
            <a:r>
              <a:rPr lang="en-US" b="1" dirty="0" smtClean="0"/>
              <a:t>Augustus</a:t>
            </a:r>
            <a:r>
              <a:rPr lang="en-US" dirty="0" smtClean="0"/>
              <a:t> </a:t>
            </a:r>
            <a:r>
              <a:rPr lang="en-US" b="1" dirty="0" smtClean="0"/>
              <a:t>Kerr</a:t>
            </a:r>
            <a:r>
              <a:rPr lang="en-US" dirty="0" smtClean="0"/>
              <a:t> and Co. for $300 to satisfy the judgment.</a:t>
            </a:r>
            <a:endParaRPr lang="en-US" dirty="0"/>
          </a:p>
        </p:txBody>
      </p:sp>
      <p:pic>
        <p:nvPicPr>
          <p:cNvPr id="4" name="Content Placeholder 3" descr="Lincoln Case1.gif"/>
          <p:cNvPicPr>
            <a:picLocks noGrp="1" noChangeAspect="1"/>
          </p:cNvPicPr>
          <p:nvPr>
            <p:ph idx="4294967295"/>
          </p:nvPr>
        </p:nvPicPr>
        <p:blipFill>
          <a:blip r:embed="rId2" cstate="print"/>
          <a:stretch>
            <a:fillRect/>
          </a:stretch>
        </p:blipFill>
        <p:spPr>
          <a:xfrm>
            <a:off x="228600" y="2971800"/>
            <a:ext cx="2308056" cy="3611562"/>
          </a:xfrm>
        </p:spPr>
      </p:pic>
      <p:sp>
        <p:nvSpPr>
          <p:cNvPr id="5" name="Rectangle 4"/>
          <p:cNvSpPr/>
          <p:nvPr/>
        </p:nvSpPr>
        <p:spPr>
          <a:xfrm>
            <a:off x="381000" y="1676400"/>
            <a:ext cx="4572000" cy="1477328"/>
          </a:xfrm>
          <a:prstGeom prst="rect">
            <a:avLst/>
          </a:prstGeom>
        </p:spPr>
        <p:txBody>
          <a:bodyPr wrap="square">
            <a:spAutoFit/>
          </a:bodyPr>
          <a:lstStyle/>
          <a:p>
            <a:endParaRPr lang="en-US" dirty="0" smtClean="0"/>
          </a:p>
          <a:p>
            <a:r>
              <a:rPr lang="en-US" dirty="0" smtClean="0"/>
              <a:t>Digital ID: </a:t>
            </a:r>
            <a:r>
              <a:rPr lang="en-US" dirty="0" err="1" smtClean="0"/>
              <a:t>lprbscsm</a:t>
            </a:r>
            <a:r>
              <a:rPr lang="en-US" dirty="0" smtClean="0"/>
              <a:t> </a:t>
            </a:r>
            <a:r>
              <a:rPr lang="en-US" dirty="0" smtClean="0"/>
              <a:t>scsm1386</a:t>
            </a:r>
            <a:br>
              <a:rPr lang="en-US" dirty="0" smtClean="0"/>
            </a:br>
            <a:r>
              <a:rPr lang="en-US" dirty="0" smtClean="0">
                <a:hlinkClick r:id="rId3"/>
              </a:rPr>
              <a:t>http://</a:t>
            </a:r>
            <a:r>
              <a:rPr lang="en-US" dirty="0" smtClean="0">
                <a:hlinkClick r:id="rId3"/>
              </a:rPr>
              <a:t>hdl.loc.gov/loc.rbc/lprbscsm.scsm1386</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lincolncase3.gif"/>
          <p:cNvPicPr>
            <a:picLocks noGrp="1" noChangeAspect="1"/>
          </p:cNvPicPr>
          <p:nvPr>
            <p:ph sz="half" idx="1"/>
          </p:nvPr>
        </p:nvPicPr>
        <p:blipFill>
          <a:blip r:embed="rId2" cstate="print"/>
          <a:stretch>
            <a:fillRect/>
          </a:stretch>
        </p:blipFill>
        <p:spPr>
          <a:xfrm rot="20931510">
            <a:off x="762000" y="1295400"/>
            <a:ext cx="2811751" cy="4517547"/>
          </a:xfrm>
        </p:spPr>
      </p:pic>
      <p:sp>
        <p:nvSpPr>
          <p:cNvPr id="9" name="Content Placeholder 8"/>
          <p:cNvSpPr>
            <a:spLocks noGrp="1"/>
          </p:cNvSpPr>
          <p:nvPr>
            <p:ph sz="half" idx="2"/>
          </p:nvPr>
        </p:nvSpPr>
        <p:spPr/>
        <p:txBody>
          <a:bodyPr>
            <a:normAutofit fontScale="25000" lnSpcReduction="20000"/>
          </a:bodyPr>
          <a:lstStyle/>
          <a:p>
            <a:r>
              <a:rPr lang="en-US" dirty="0" smtClean="0"/>
              <a:t>Digital ID</a:t>
            </a:r>
            <a:r>
              <a:rPr lang="en-US" sz="1600" dirty="0" smtClean="0"/>
              <a:t>: </a:t>
            </a:r>
            <a:r>
              <a:rPr lang="en-US" sz="1600" dirty="0" err="1" smtClean="0"/>
              <a:t>lprbscsm</a:t>
            </a:r>
            <a:r>
              <a:rPr lang="en-US" sz="1600" dirty="0" smtClean="0"/>
              <a:t> scsm1516</a:t>
            </a:r>
            <a:br>
              <a:rPr lang="en-US" sz="1600" dirty="0" smtClean="0"/>
            </a:br>
            <a:r>
              <a:rPr lang="en-US" sz="1600" dirty="0" smtClean="0">
                <a:hlinkClick r:id="rId3"/>
              </a:rPr>
              <a:t>http://</a:t>
            </a:r>
            <a:r>
              <a:rPr lang="en-US" sz="1600" dirty="0" smtClean="0">
                <a:hlinkClick r:id="rId3"/>
              </a:rPr>
              <a:t>hdl.loc.gov/loc.rbc/lprbscsm.scsm1516</a:t>
            </a:r>
            <a:endParaRPr lang="en-US" sz="1600" dirty="0" smtClean="0"/>
          </a:p>
          <a:p>
            <a:endParaRPr lang="en-US" sz="1600" dirty="0" smtClean="0"/>
          </a:p>
          <a:p>
            <a:endParaRPr lang="en-US" sz="1600" dirty="0" smtClean="0"/>
          </a:p>
          <a:p>
            <a:r>
              <a:rPr lang="en-US" sz="3600" dirty="0" err="1" smtClean="0"/>
              <a:t>Enyart</a:t>
            </a:r>
            <a:r>
              <a:rPr lang="en-US" sz="3600" dirty="0" smtClean="0"/>
              <a:t> retained </a:t>
            </a:r>
            <a:r>
              <a:rPr lang="en-US" sz="3600" b="1" dirty="0" smtClean="0"/>
              <a:t>Lincoln</a:t>
            </a:r>
            <a:r>
              <a:rPr lang="en-US" sz="3600" dirty="0" smtClean="0"/>
              <a:t> and Herndon and sued </a:t>
            </a:r>
            <a:r>
              <a:rPr lang="en-US" sz="3600" b="1" dirty="0" err="1" smtClean="0"/>
              <a:t>McAtee</a:t>
            </a:r>
            <a:r>
              <a:rPr lang="en-US" sz="3600" dirty="0" smtClean="0"/>
              <a:t> to set aside a land sale. </a:t>
            </a:r>
            <a:r>
              <a:rPr lang="en-US" sz="3600" dirty="0" err="1" smtClean="0"/>
              <a:t>Enyart</a:t>
            </a:r>
            <a:r>
              <a:rPr lang="en-US" sz="3600" dirty="0" smtClean="0"/>
              <a:t> charged that </a:t>
            </a:r>
            <a:r>
              <a:rPr lang="en-US" sz="3600" b="1" dirty="0" err="1" smtClean="0"/>
              <a:t>McAtee</a:t>
            </a:r>
            <a:r>
              <a:rPr lang="en-US" sz="3600" dirty="0" smtClean="0"/>
              <a:t> used terror and intoxication to persuade him to sell ninety acres of land, valued at $1,000, to </a:t>
            </a:r>
            <a:r>
              <a:rPr lang="en-US" sz="3600" b="1" dirty="0" err="1" smtClean="0"/>
              <a:t>McAtee</a:t>
            </a:r>
            <a:r>
              <a:rPr lang="en-US" sz="3600" dirty="0" smtClean="0"/>
              <a:t> for $350. The court ruled for </a:t>
            </a:r>
            <a:r>
              <a:rPr lang="en-US" sz="3600" dirty="0" err="1" smtClean="0"/>
              <a:t>Enyart</a:t>
            </a:r>
            <a:r>
              <a:rPr lang="en-US" sz="3600" dirty="0" smtClean="0"/>
              <a:t>, voided the deed, and ordered </a:t>
            </a:r>
            <a:r>
              <a:rPr lang="en-US" sz="3600" b="1" dirty="0" err="1" smtClean="0"/>
              <a:t>McAtee</a:t>
            </a:r>
            <a:r>
              <a:rPr lang="en-US" sz="3600" dirty="0" smtClean="0"/>
              <a:t> to re-convey the property to </a:t>
            </a:r>
            <a:r>
              <a:rPr lang="en-US" sz="3600" dirty="0" err="1" smtClean="0"/>
              <a:t>Enyart</a:t>
            </a:r>
            <a:r>
              <a:rPr lang="en-US" sz="3600" dirty="0" smtClean="0"/>
              <a:t>. </a:t>
            </a:r>
            <a:r>
              <a:rPr lang="en-US" sz="3600" b="1" dirty="0" err="1" smtClean="0"/>
              <a:t>McAtee</a:t>
            </a:r>
            <a:r>
              <a:rPr lang="en-US" sz="3600" dirty="0" smtClean="0"/>
              <a:t> appealed to the Illinois Supreme Court, which affirmed the judgment. Chief Justice Treat stated that, as a general rule, the courts did not set aside land conveyances because of an inadequate price. A chancery court "will not rescind an executed contract merely because the consideration was inadequate." However, Treat reasoned, "fraud, mistake, or undue influence" were proper grounds for annulling a land sale. Treat believed that </a:t>
            </a:r>
            <a:r>
              <a:rPr lang="en-US" sz="3600" b="1" dirty="0" err="1" smtClean="0"/>
              <a:t>McAtee</a:t>
            </a:r>
            <a:r>
              <a:rPr lang="en-US" sz="3600" dirty="0" smtClean="0"/>
              <a:t> exercised "fraudulent practices" and "undue influence" through terror and intoxication to obtain </a:t>
            </a:r>
            <a:r>
              <a:rPr lang="en-US" sz="3600" dirty="0" err="1" smtClean="0"/>
              <a:t>Enyart's</a:t>
            </a:r>
            <a:r>
              <a:rPr lang="en-US" sz="3600" dirty="0" smtClean="0"/>
              <a:t> land. Treat recounted that </a:t>
            </a:r>
            <a:r>
              <a:rPr lang="en-US" sz="3600" b="1" dirty="0" err="1" smtClean="0"/>
              <a:t>McAtee</a:t>
            </a:r>
            <a:r>
              <a:rPr lang="en-US" sz="3600" dirty="0" smtClean="0"/>
              <a:t> pressured </a:t>
            </a:r>
            <a:r>
              <a:rPr lang="en-US" sz="3600" dirty="0" err="1" smtClean="0"/>
              <a:t>Enyart</a:t>
            </a:r>
            <a:r>
              <a:rPr lang="en-US" sz="3600" dirty="0" smtClean="0"/>
              <a:t> to sell the land and to flee the area to avoid imprisonment. The state's attorney had indicted </a:t>
            </a:r>
            <a:r>
              <a:rPr lang="en-US" sz="3600" dirty="0" err="1" smtClean="0"/>
              <a:t>Enyart</a:t>
            </a:r>
            <a:r>
              <a:rPr lang="en-US" sz="3600" dirty="0" smtClean="0"/>
              <a:t> for stealing a pair of shoes, but </a:t>
            </a:r>
            <a:r>
              <a:rPr lang="en-US" sz="3600" dirty="0" err="1" smtClean="0"/>
              <a:t>Enyart</a:t>
            </a:r>
            <a:r>
              <a:rPr lang="en-US" sz="3600" dirty="0" smtClean="0"/>
              <a:t> had paid bail. At that point, Treat stated, </a:t>
            </a:r>
            <a:r>
              <a:rPr lang="en-US" sz="3600" b="1" dirty="0" err="1" smtClean="0"/>
              <a:t>McAtee</a:t>
            </a:r>
            <a:r>
              <a:rPr lang="en-US" sz="3600" dirty="0" smtClean="0"/>
              <a:t> took advantage of </a:t>
            </a:r>
            <a:r>
              <a:rPr lang="en-US" sz="3600" dirty="0" err="1" smtClean="0"/>
              <a:t>Enyart's</a:t>
            </a:r>
            <a:r>
              <a:rPr lang="en-US" sz="3600" dirty="0" smtClean="0"/>
              <a:t> youth and weak mind, plied him with liquor, pressured him to sell at the unfair price, and even offered to plan an escape route. "Finally," Treat wrote, "under the combined influence of intoxication and fear," </a:t>
            </a:r>
            <a:r>
              <a:rPr lang="en-US" sz="3600" dirty="0" err="1" smtClean="0"/>
              <a:t>Enyart</a:t>
            </a:r>
            <a:r>
              <a:rPr lang="en-US" sz="3600" dirty="0" smtClean="0"/>
              <a:t> sold the land. Treat concluded: "It is very evident that but for these expedients the purchase could not have been effected....Barely competent at any time to transact business discreetly, and peculiarly disqualified on that occasion by intoxication and terror, he [</a:t>
            </a:r>
            <a:r>
              <a:rPr lang="en-US" sz="3600" dirty="0" err="1" smtClean="0"/>
              <a:t>Enyart</a:t>
            </a:r>
            <a:r>
              <a:rPr lang="en-US" sz="3600" dirty="0" smtClean="0"/>
              <a:t>] was completely in the power of the defendant." Treat voided the deed because of </a:t>
            </a:r>
            <a:r>
              <a:rPr lang="en-US" sz="3600" b="1" dirty="0" err="1" smtClean="0"/>
              <a:t>McAtee's</a:t>
            </a:r>
            <a:r>
              <a:rPr lang="en-US" sz="3600" dirty="0" smtClean="0"/>
              <a:t> "improper influences" and "fraudulent practices," not because of the inadequate price.</a:t>
            </a:r>
          </a:p>
          <a:p>
            <a:r>
              <a:rPr lang="en-US" sz="3600" dirty="0" smtClean="0"/>
              <a:t/>
            </a:r>
            <a:br>
              <a:rPr lang="en-US" sz="3600" dirty="0" smtClean="0"/>
            </a:br>
            <a:endParaRPr lang="en-US" sz="3600" dirty="0"/>
          </a:p>
        </p:txBody>
      </p:sp>
      <p:sp>
        <p:nvSpPr>
          <p:cNvPr id="3" name="Title 2"/>
          <p:cNvSpPr>
            <a:spLocks noGrp="1"/>
          </p:cNvSpPr>
          <p:nvPr>
            <p:ph type="title"/>
          </p:nvPr>
        </p:nvSpPr>
        <p:spPr/>
        <p:txBody>
          <a:bodyPr/>
          <a:lstStyle/>
          <a:p>
            <a:pPr algn="ctr"/>
            <a:r>
              <a:rPr lang="en-US" dirty="0" err="1" smtClean="0"/>
              <a:t>Enyart</a:t>
            </a:r>
            <a:r>
              <a:rPr lang="en-US" dirty="0" smtClean="0"/>
              <a:t> vs. </a:t>
            </a:r>
            <a:r>
              <a:rPr lang="en-US" dirty="0" err="1" smtClean="0"/>
              <a:t>McAtee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p:txBody>
          <a:bodyPr/>
          <a:lstStyle/>
          <a:p>
            <a:r>
              <a:rPr lang="en-US" dirty="0" smtClean="0"/>
              <a:t>[1857 February 28, printed later</a:t>
            </a:r>
            <a:r>
              <a:rPr lang="en-US" dirty="0" smtClean="0"/>
              <a:t>]</a:t>
            </a:r>
          </a:p>
          <a:p>
            <a:r>
              <a:rPr lang="en-US" dirty="0" smtClean="0"/>
              <a:t>Digital ID: </a:t>
            </a:r>
            <a:r>
              <a:rPr lang="en-US" dirty="0" smtClean="0">
                <a:hlinkClick r:id="rId2"/>
              </a:rPr>
              <a:t>http://www.loc.gov/pictures/item/2008678332</a:t>
            </a:r>
            <a:r>
              <a:rPr lang="en-US" dirty="0" smtClean="0">
                <a:hlinkClick r:id="rId2"/>
              </a:rPr>
              <a:t>/</a:t>
            </a:r>
            <a:endParaRPr lang="en-US" dirty="0" smtClean="0"/>
          </a:p>
          <a:p>
            <a:endParaRPr lang="en-US" dirty="0"/>
          </a:p>
        </p:txBody>
      </p:sp>
      <p:sp>
        <p:nvSpPr>
          <p:cNvPr id="4" name="Title 3"/>
          <p:cNvSpPr>
            <a:spLocks noGrp="1"/>
          </p:cNvSpPr>
          <p:nvPr>
            <p:ph type="title"/>
          </p:nvPr>
        </p:nvSpPr>
        <p:spPr/>
        <p:txBody>
          <a:bodyPr>
            <a:normAutofit/>
          </a:bodyPr>
          <a:lstStyle/>
          <a:p>
            <a:r>
              <a:rPr lang="en-US" dirty="0" smtClean="0"/>
              <a:t>Abraham Lincoln</a:t>
            </a:r>
            <a:endParaRPr lang="en-US" dirty="0"/>
          </a:p>
        </p:txBody>
      </p:sp>
      <p:pic>
        <p:nvPicPr>
          <p:cNvPr id="10" name="Picture Placeholder 9" descr="3a09624r.jpg"/>
          <p:cNvPicPr>
            <a:picLocks noGrp="1" noChangeAspect="1"/>
          </p:cNvPicPr>
          <p:nvPr>
            <p:ph type="pic" idx="1"/>
          </p:nvPr>
        </p:nvPicPr>
        <p:blipFill>
          <a:blip r:embed="rId3" cstate="print"/>
          <a:srcRect t="30861" b="30861"/>
          <a:stretch>
            <a:fillRect/>
          </a:stretch>
        </p:blipFill>
        <p:spPr>
          <a:xfrm>
            <a:off x="1600200" y="152400"/>
            <a:ext cx="5029200" cy="4426688"/>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solidFill>
                  <a:schemeClr val="accent4">
                    <a:lumMod val="50000"/>
                  </a:schemeClr>
                </a:solidFill>
              </a:rPr>
              <a:t>Abraham Lincoln’s House</a:t>
            </a:r>
            <a:endParaRPr lang="en-US" dirty="0">
              <a:solidFill>
                <a:schemeClr val="accent4">
                  <a:lumMod val="50000"/>
                </a:schemeClr>
              </a:solidFill>
            </a:endParaRPr>
          </a:p>
        </p:txBody>
      </p:sp>
      <p:sp>
        <p:nvSpPr>
          <p:cNvPr id="7" name="Text Placeholder 6"/>
          <p:cNvSpPr>
            <a:spLocks noGrp="1"/>
          </p:cNvSpPr>
          <p:nvPr>
            <p:ph type="body" idx="2"/>
          </p:nvPr>
        </p:nvSpPr>
        <p:spPr/>
        <p:txBody>
          <a:bodyPr>
            <a:normAutofit fontScale="77500" lnSpcReduction="20000"/>
          </a:bodyPr>
          <a:lstStyle/>
          <a:p>
            <a:r>
              <a:rPr lang="en-US" b="1" dirty="0" smtClean="0"/>
              <a:t>Lincoln House, exterior, Springfield, Ill</a:t>
            </a:r>
            <a:r>
              <a:rPr lang="en-US" dirty="0" smtClean="0"/>
              <a:t>.</a:t>
            </a:r>
          </a:p>
          <a:p>
            <a:r>
              <a:rPr lang="en-US" dirty="0" smtClean="0"/>
              <a:t>Digital ID: (digital file from original neg.) </a:t>
            </a:r>
            <a:r>
              <a:rPr lang="en-US" dirty="0" err="1" smtClean="0"/>
              <a:t>ggbain</a:t>
            </a:r>
            <a:r>
              <a:rPr lang="en-US" dirty="0" smtClean="0"/>
              <a:t> 03052 </a:t>
            </a:r>
            <a:r>
              <a:rPr lang="en-US" dirty="0" smtClean="0">
                <a:hlinkClick r:id="rId2"/>
              </a:rPr>
              <a:t>http://</a:t>
            </a:r>
            <a:r>
              <a:rPr lang="en-US" dirty="0" smtClean="0">
                <a:hlinkClick r:id="rId2"/>
              </a:rPr>
              <a:t>hdl.loc.gov/loc.pnp/ggbain.03052</a:t>
            </a:r>
            <a:endParaRPr lang="en-US" dirty="0" smtClean="0"/>
          </a:p>
          <a:p>
            <a:r>
              <a:rPr lang="en-US" dirty="0" smtClean="0"/>
              <a:t> </a:t>
            </a:r>
          </a:p>
          <a:p>
            <a:endParaRPr lang="en-US" dirty="0"/>
          </a:p>
        </p:txBody>
      </p:sp>
      <p:pic>
        <p:nvPicPr>
          <p:cNvPr id="9" name="Content Placeholder 8" descr="03052r.jpg"/>
          <p:cNvPicPr>
            <a:picLocks noGrp="1" noChangeAspect="1"/>
          </p:cNvPicPr>
          <p:nvPr>
            <p:ph sz="half" idx="1"/>
          </p:nvPr>
        </p:nvPicPr>
        <p:blipFill>
          <a:blip r:embed="rId3" cstate="print"/>
          <a:stretch>
            <a:fillRect/>
          </a:stretch>
        </p:blipFill>
        <p:spPr>
          <a:xfrm>
            <a:off x="1494636" y="274638"/>
            <a:ext cx="6319827" cy="45720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half" idx="2"/>
          </p:nvPr>
        </p:nvSpPr>
        <p:spPr/>
        <p:txBody>
          <a:bodyPr>
            <a:normAutofit fontScale="92500" lnSpcReduction="20000"/>
          </a:bodyPr>
          <a:lstStyle/>
          <a:p>
            <a:r>
              <a:rPr lang="en-US" dirty="0" smtClean="0"/>
              <a:t>Lincoln reading the Bible to his </a:t>
            </a:r>
            <a:r>
              <a:rPr lang="en-US" dirty="0" smtClean="0"/>
              <a:t>son</a:t>
            </a:r>
          </a:p>
          <a:p>
            <a:r>
              <a:rPr lang="en-US" dirty="0" smtClean="0"/>
              <a:t>Digital ID:</a:t>
            </a:r>
            <a:r>
              <a:rPr lang="en-US" dirty="0" smtClean="0"/>
              <a:t> </a:t>
            </a:r>
            <a:r>
              <a:rPr lang="en-US" dirty="0" smtClean="0">
                <a:hlinkClick r:id="rId2"/>
              </a:rPr>
              <a:t>http://www.loc.gov/pictures/item/2008680205</a:t>
            </a:r>
            <a:r>
              <a:rPr lang="en-US" dirty="0" smtClean="0">
                <a:hlinkClick r:id="rId2"/>
              </a:rPr>
              <a:t>/</a:t>
            </a:r>
            <a:endParaRPr lang="en-US" dirty="0" smtClean="0"/>
          </a:p>
          <a:p>
            <a:r>
              <a:rPr lang="en-US" dirty="0" smtClean="0"/>
              <a:t> </a:t>
            </a:r>
            <a:endParaRPr lang="en-US" dirty="0"/>
          </a:p>
        </p:txBody>
      </p:sp>
      <p:sp>
        <p:nvSpPr>
          <p:cNvPr id="7" name="Title 6"/>
          <p:cNvSpPr>
            <a:spLocks noGrp="1"/>
          </p:cNvSpPr>
          <p:nvPr>
            <p:ph type="title"/>
          </p:nvPr>
        </p:nvSpPr>
        <p:spPr/>
        <p:txBody>
          <a:bodyPr/>
          <a:lstStyle/>
          <a:p>
            <a:r>
              <a:rPr lang="en-US" dirty="0" smtClean="0"/>
              <a:t>Lincoln Reading to his </a:t>
            </a:r>
            <a:r>
              <a:rPr lang="en-US" dirty="0" smtClean="0"/>
              <a:t>son</a:t>
            </a:r>
            <a:r>
              <a:rPr lang="en-US" dirty="0" smtClean="0"/>
              <a:t>.</a:t>
            </a:r>
            <a:endParaRPr lang="en-US" dirty="0"/>
          </a:p>
        </p:txBody>
      </p:sp>
      <p:pic>
        <p:nvPicPr>
          <p:cNvPr id="13" name="Picture Placeholder 12" descr="19198r.jpg"/>
          <p:cNvPicPr>
            <a:picLocks noGrp="1" noChangeAspect="1"/>
          </p:cNvPicPr>
          <p:nvPr>
            <p:ph type="pic" idx="1"/>
          </p:nvPr>
        </p:nvPicPr>
        <p:blipFill>
          <a:blip r:embed="rId3" cstate="print"/>
          <a:srcRect t="31216" b="31216"/>
          <a:stretch>
            <a:fillRect/>
          </a:stretch>
        </p:blipFill>
        <p:spPr>
          <a:xfrm>
            <a:off x="838200" y="228600"/>
            <a:ext cx="7924800" cy="4579088"/>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p:txBody>
          <a:bodyPr>
            <a:normAutofit fontScale="92500" lnSpcReduction="10000"/>
          </a:bodyPr>
          <a:lstStyle/>
          <a:p>
            <a:r>
              <a:rPr lang="en-US" b="1" dirty="0" smtClean="0"/>
              <a:t>Charleston, Ills., where Lincoln often practiced law and before which he made a short speech in the evening after his fourth joint debate with Douglas, Sept. 18, </a:t>
            </a:r>
            <a:r>
              <a:rPr lang="en-US" b="1" dirty="0" smtClean="0"/>
              <a:t>1858</a:t>
            </a:r>
          </a:p>
          <a:p>
            <a:r>
              <a:rPr lang="en-US" b="1" dirty="0" smtClean="0"/>
              <a:t>Digital ID: </a:t>
            </a:r>
            <a:r>
              <a:rPr lang="en-US" dirty="0" smtClean="0">
                <a:hlinkClick r:id="rId2"/>
              </a:rPr>
              <a:t>http://www.loc.gov/pictures/item/2008680974</a:t>
            </a:r>
            <a:r>
              <a:rPr lang="en-US" dirty="0" smtClean="0">
                <a:hlinkClick r:id="rId2"/>
              </a:rPr>
              <a:t>/</a:t>
            </a:r>
            <a:endParaRPr lang="en-US" dirty="0" smtClean="0"/>
          </a:p>
          <a:p>
            <a:endParaRPr lang="en-US" dirty="0"/>
          </a:p>
        </p:txBody>
      </p:sp>
      <p:pic>
        <p:nvPicPr>
          <p:cNvPr id="5" name="Picture Placeholder 4" descr="colescounty.jpg"/>
          <p:cNvPicPr>
            <a:picLocks noGrp="1" noChangeAspect="1"/>
          </p:cNvPicPr>
          <p:nvPr>
            <p:ph type="pic" idx="1"/>
          </p:nvPr>
        </p:nvPicPr>
        <p:blipFill>
          <a:blip r:embed="rId3" cstate="print"/>
          <a:srcRect t="18368" b="18368"/>
          <a:stretch>
            <a:fillRect/>
          </a:stretch>
        </p:blipFill>
        <p:spPr/>
      </p:pic>
      <p:sp>
        <p:nvSpPr>
          <p:cNvPr id="4" name="Title 3"/>
          <p:cNvSpPr>
            <a:spLocks noGrp="1"/>
          </p:cNvSpPr>
          <p:nvPr>
            <p:ph type="title"/>
          </p:nvPr>
        </p:nvSpPr>
        <p:spPr/>
        <p:txBody>
          <a:bodyPr/>
          <a:lstStyle/>
          <a:p>
            <a:r>
              <a:rPr lang="en-US" dirty="0" smtClean="0"/>
              <a:t>Coles County Court House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1600" b="1" dirty="0" smtClean="0">
                <a:solidFill>
                  <a:schemeClr val="accent4">
                    <a:lumMod val="50000"/>
                  </a:schemeClr>
                </a:solidFill>
              </a:rPr>
              <a:t>The Posey Building of </a:t>
            </a:r>
            <a:r>
              <a:rPr lang="en-US" sz="1600" b="1" dirty="0" err="1" smtClean="0">
                <a:solidFill>
                  <a:schemeClr val="accent4">
                    <a:lumMod val="50000"/>
                  </a:schemeClr>
                </a:solidFill>
              </a:rPr>
              <a:t>Shawneetown</a:t>
            </a:r>
            <a:r>
              <a:rPr lang="en-US" sz="1600" b="1" dirty="0" smtClean="0">
                <a:solidFill>
                  <a:schemeClr val="accent4">
                    <a:lumMod val="50000"/>
                  </a:schemeClr>
                </a:solidFill>
              </a:rPr>
              <a:t>, Illinois, in which Abraham Lincoln and Robert Ingersoll had law offices</a:t>
            </a:r>
            <a:endParaRPr lang="en-US" sz="1600" dirty="0">
              <a:solidFill>
                <a:schemeClr val="accent4">
                  <a:lumMod val="50000"/>
                </a:schemeClr>
              </a:solidFill>
            </a:endParaRPr>
          </a:p>
        </p:txBody>
      </p:sp>
      <p:sp>
        <p:nvSpPr>
          <p:cNvPr id="7" name="Text Placeholder 6"/>
          <p:cNvSpPr>
            <a:spLocks noGrp="1"/>
          </p:cNvSpPr>
          <p:nvPr>
            <p:ph type="body" idx="2"/>
          </p:nvPr>
        </p:nvSpPr>
        <p:spPr/>
        <p:txBody>
          <a:bodyPr>
            <a:normAutofit fontScale="92500" lnSpcReduction="20000"/>
          </a:bodyPr>
          <a:lstStyle/>
          <a:p>
            <a:r>
              <a:rPr lang="en-US" dirty="0" smtClean="0"/>
              <a:t>Digital ID:</a:t>
            </a:r>
            <a:r>
              <a:rPr lang="en-US" dirty="0" smtClean="0"/>
              <a:t> </a:t>
            </a:r>
            <a:r>
              <a:rPr lang="en-US" dirty="0" smtClean="0">
                <a:hlinkClick r:id="rId2"/>
              </a:rPr>
              <a:t>http://www.loc.gov/pictures/item/fsa1998022486/PP</a:t>
            </a:r>
            <a:r>
              <a:rPr lang="en-US" dirty="0" smtClean="0">
                <a:hlinkClick r:id="rId2"/>
              </a:rPr>
              <a:t>/</a:t>
            </a:r>
            <a:endParaRPr lang="en-US" dirty="0" smtClean="0"/>
          </a:p>
          <a:p>
            <a:r>
              <a:rPr lang="en-US" dirty="0" smtClean="0"/>
              <a:t> </a:t>
            </a:r>
            <a:endParaRPr lang="en-US" dirty="0"/>
          </a:p>
        </p:txBody>
      </p:sp>
      <p:pic>
        <p:nvPicPr>
          <p:cNvPr id="8" name="Content Placeholder 7" descr="shawneetown.jpg"/>
          <p:cNvPicPr>
            <a:picLocks noGrp="1" noChangeAspect="1"/>
          </p:cNvPicPr>
          <p:nvPr>
            <p:ph sz="half" idx="1"/>
          </p:nvPr>
        </p:nvPicPr>
        <p:blipFill>
          <a:blip r:embed="rId3" cstate="print"/>
          <a:stretch>
            <a:fillRect/>
          </a:stretch>
        </p:blipFill>
        <p:spPr>
          <a:xfrm>
            <a:off x="1501446" y="274638"/>
            <a:ext cx="6306207" cy="45720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50000"/>
                  </a:schemeClr>
                </a:solidFill>
              </a:rPr>
              <a:t>Lincoln the lawyer</a:t>
            </a:r>
            <a:endParaRPr lang="en-US" dirty="0">
              <a:solidFill>
                <a:schemeClr val="accent4">
                  <a:lumMod val="50000"/>
                </a:schemeClr>
              </a:solidFill>
            </a:endParaRPr>
          </a:p>
        </p:txBody>
      </p:sp>
      <p:sp>
        <p:nvSpPr>
          <p:cNvPr id="3" name="Text Placeholder 2"/>
          <p:cNvSpPr>
            <a:spLocks noGrp="1"/>
          </p:cNvSpPr>
          <p:nvPr>
            <p:ph type="body" idx="2"/>
          </p:nvPr>
        </p:nvSpPr>
        <p:spPr/>
        <p:txBody>
          <a:bodyPr>
            <a:normAutofit fontScale="70000" lnSpcReduction="20000"/>
          </a:bodyPr>
          <a:lstStyle/>
          <a:p>
            <a:r>
              <a:rPr lang="en-US" dirty="0" smtClean="0">
                <a:solidFill>
                  <a:schemeClr val="accent4">
                    <a:lumMod val="50000"/>
                  </a:schemeClr>
                </a:solidFill>
                <a:hlinkClick r:id="rId2"/>
              </a:rPr>
              <a:t>Stuart, Frederick T., </a:t>
            </a:r>
            <a:r>
              <a:rPr lang="en-US" dirty="0" smtClean="0">
                <a:solidFill>
                  <a:schemeClr val="accent4">
                    <a:lumMod val="50000"/>
                  </a:schemeClr>
                </a:solidFill>
                <a:hlinkClick r:id="rId2"/>
              </a:rPr>
              <a:t>1837-1913</a:t>
            </a:r>
            <a:endParaRPr lang="en-US" dirty="0" smtClean="0">
              <a:solidFill>
                <a:schemeClr val="accent4">
                  <a:lumMod val="50000"/>
                </a:schemeClr>
              </a:solidFill>
            </a:endParaRPr>
          </a:p>
          <a:p>
            <a:r>
              <a:rPr lang="en-US" dirty="0" smtClean="0">
                <a:solidFill>
                  <a:schemeClr val="accent4">
                    <a:lumMod val="50000"/>
                  </a:schemeClr>
                </a:solidFill>
              </a:rPr>
              <a:t>Digital ID:</a:t>
            </a:r>
            <a:r>
              <a:rPr lang="pl-PL" dirty="0" smtClean="0"/>
              <a:t> (b&amp;w film copy neg.) cph 3c21969 </a:t>
            </a:r>
            <a:r>
              <a:rPr lang="pl-PL" dirty="0" smtClean="0">
                <a:hlinkClick r:id="rId3"/>
              </a:rPr>
              <a:t>http://</a:t>
            </a:r>
            <a:r>
              <a:rPr lang="pl-PL" dirty="0" smtClean="0">
                <a:hlinkClick r:id="rId3"/>
              </a:rPr>
              <a:t>hdl.loc.gov/loc.pnp/cph.3c21969</a:t>
            </a:r>
            <a:endParaRPr lang="en-US" dirty="0" smtClean="0"/>
          </a:p>
          <a:p>
            <a:r>
              <a:rPr lang="en-US" dirty="0" smtClean="0"/>
              <a:t>Taken in 1865</a:t>
            </a:r>
          </a:p>
          <a:p>
            <a:r>
              <a:rPr lang="en-US" dirty="0" smtClean="0">
                <a:solidFill>
                  <a:schemeClr val="accent4">
                    <a:lumMod val="50000"/>
                  </a:schemeClr>
                </a:solidFill>
              </a:rPr>
              <a:t> </a:t>
            </a:r>
            <a:r>
              <a:rPr lang="en-US" dirty="0" smtClean="0">
                <a:solidFill>
                  <a:schemeClr val="accent4">
                    <a:lumMod val="50000"/>
                  </a:schemeClr>
                </a:solidFill>
              </a:rPr>
              <a:t> </a:t>
            </a:r>
            <a:endParaRPr lang="en-US" dirty="0"/>
          </a:p>
        </p:txBody>
      </p:sp>
      <p:pic>
        <p:nvPicPr>
          <p:cNvPr id="5" name="Content Placeholder 4" descr="crazylincoln.jpg"/>
          <p:cNvPicPr>
            <a:picLocks noGrp="1" noChangeAspect="1"/>
          </p:cNvPicPr>
          <p:nvPr>
            <p:ph sz="half" idx="1"/>
          </p:nvPr>
        </p:nvPicPr>
        <p:blipFill>
          <a:blip r:embed="rId4" cstate="print"/>
          <a:stretch>
            <a:fillRect/>
          </a:stretch>
        </p:blipFill>
        <p:spPr>
          <a:xfrm rot="21218016">
            <a:off x="1371600" y="304800"/>
            <a:ext cx="3733800" cy="4667251"/>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71</TotalTime>
  <Words>333</Words>
  <Application>Microsoft Office PowerPoint</Application>
  <PresentationFormat>On-screen Show (4:3)</PresentationFormat>
  <Paragraphs>40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Abraham Lincoln </vt:lpstr>
      <vt:lpstr>Lawsuit- Constant &amp; Francis vs. John and Augustus Kerr and Company </vt:lpstr>
      <vt:lpstr>Enyart vs. McAtee</vt:lpstr>
      <vt:lpstr>Abraham Lincoln</vt:lpstr>
      <vt:lpstr>Abraham Lincoln’s House</vt:lpstr>
      <vt:lpstr>Lincoln Reading to his son.</vt:lpstr>
      <vt:lpstr>Coles County Court House</vt:lpstr>
      <vt:lpstr>The Posey Building of Shawneetown, Illinois, in which Abraham Lincoln and Robert Ingersoll had law offices</vt:lpstr>
      <vt:lpstr>Lincoln the lawyer</vt:lpstr>
      <vt:lpstr>Abraham Lincoln Couthouse </vt:lpstr>
      <vt:lpstr>House In Coles County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Abraham Lincoln</dc:title>
  <dc:creator>Windows User</dc:creator>
  <cp:lastModifiedBy>Windows User</cp:lastModifiedBy>
  <cp:revision>16</cp:revision>
  <dcterms:created xsi:type="dcterms:W3CDTF">2012-11-19T17:05:18Z</dcterms:created>
  <dcterms:modified xsi:type="dcterms:W3CDTF">2012-11-20T17:37:40Z</dcterms:modified>
</cp:coreProperties>
</file>