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49930-D083-49ED-AC5B-F12C17112FAF}" type="datetimeFigureOut">
              <a:rPr lang="en-US" smtClean="0"/>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E7EBB-BF68-4142-956F-093D2A4A45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E7EBB-BF68-4142-956F-093D2A4A45D8}"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D4539A-3602-405A-97F8-03359C6A24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4539A-3602-405A-97F8-03359C6A242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8" name="Slide Number Placeholder 7"/>
          <p:cNvSpPr>
            <a:spLocks noGrp="1"/>
          </p:cNvSpPr>
          <p:nvPr>
            <p:ph type="sldNum" sz="quarter" idx="11"/>
          </p:nvPr>
        </p:nvSpPr>
        <p:spPr/>
        <p:txBody>
          <a:bodyPr/>
          <a:lstStyle/>
          <a:p>
            <a:fld id="{0CD4539A-3602-405A-97F8-03359C6A242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A802FC-B447-443D-A07B-138EB755A775}"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CD4539A-3602-405A-97F8-03359C6A24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9A802FC-B447-443D-A07B-138EB755A775}" type="datetimeFigureOut">
              <a:rPr lang="en-US" smtClean="0"/>
              <a:pPr/>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4539A-3602-405A-97F8-03359C6A24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9A802FC-B447-443D-A07B-138EB755A775}" type="datetimeFigureOut">
              <a:rPr lang="en-US" smtClean="0"/>
              <a:pPr/>
              <a:t>11/20/2012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CD4539A-3602-405A-97F8-03359C6A242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related/?fi=name&amp;q=Brady%2C%20Mathew%20B.%2C%20ca.%201823-1896"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service/rbc/lprbscsm/scsm1374/001r.jpg" TargetMode="External"/><Relationship Id="rId1" Type="http://schemas.openxmlformats.org/officeDocument/2006/relationships/slideLayout" Target="../slideLayouts/slideLayout1.xml"/><Relationship Id="rId5" Type="http://schemas.openxmlformats.org/officeDocument/2006/relationships/hyperlink" Target="http://memory.loc.gov/cgi-bin/query/S?ammem/scsmbib:@FIELD(AUTHOR+@od1(+lincoln,+abraham+))" TargetMode="External"/><Relationship Id="rId4" Type="http://schemas.openxmlformats.org/officeDocument/2006/relationships/hyperlink" Target="http://hdl.loc.gov/loc.rbc/lprbscsm.scsm137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memory.loc.gov/service/rbc/lprbscsm/scsm1466/001r.jpg" TargetMode="External"/><Relationship Id="rId1" Type="http://schemas.openxmlformats.org/officeDocument/2006/relationships/slideLayout" Target="../slideLayouts/slideLayout1.xml"/><Relationship Id="rId4" Type="http://schemas.openxmlformats.org/officeDocument/2006/relationships/hyperlink" Target="http://hdl.loc.gov/loc.rbc/lprbscsm.scsm146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related/?fi=name&amp;q=German,%20Charles%20S."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loc.gov/pictures/related/?fi=name&amp;q=Whipple,%20John%20Adams,%201822-189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related/?fi=name&amp;q=Jackson%2C%20Calvin%2C%20fl.%201858-1882"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related/?fi=name&amp;q=Grozelier%2C%20Leopold%2C%201830-1865" TargetMode="External"/><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related/?fi=name&amp;q=Shepherd%2C%20Nicolas%20H."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6480048" cy="1752600"/>
          </a:xfrm>
        </p:spPr>
        <p:txBody>
          <a:bodyPr>
            <a:normAutofit/>
          </a:bodyPr>
          <a:lstStyle/>
          <a:p>
            <a:pPr algn="l"/>
            <a:r>
              <a:rPr lang="en-US" sz="8000" dirty="0" smtClean="0"/>
              <a:t>LINCOLN</a:t>
            </a:r>
            <a:endParaRPr lang="en-US" sz="8000" dirty="0"/>
          </a:p>
        </p:txBody>
      </p:sp>
      <p:sp>
        <p:nvSpPr>
          <p:cNvPr id="5" name="Rectangle 4"/>
          <p:cNvSpPr/>
          <p:nvPr/>
        </p:nvSpPr>
        <p:spPr>
          <a:xfrm>
            <a:off x="228600" y="5715000"/>
            <a:ext cx="4557530"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Taylor </a:t>
            </a:r>
            <a:r>
              <a:rPr lang="en-US" sz="5400" b="1" cap="none" spc="0" dirty="0" err="1" smtClean="0">
                <a:ln w="50800"/>
                <a:solidFill>
                  <a:schemeClr val="bg1">
                    <a:shade val="50000"/>
                  </a:schemeClr>
                </a:solidFill>
                <a:effectLst/>
              </a:rPr>
              <a:t>Riston</a:t>
            </a:r>
            <a:endParaRPr lang="en-US" sz="5400" b="1" cap="none" spc="0" dirty="0">
              <a:ln w="50800"/>
              <a:solidFill>
                <a:schemeClr val="bg1">
                  <a:shade val="50000"/>
                </a:schemeClr>
              </a:solidFill>
              <a:effectLst/>
            </a:endParaRPr>
          </a:p>
        </p:txBody>
      </p:sp>
      <p:pic>
        <p:nvPicPr>
          <p:cNvPr id="25604" name="Picture 4" descr="digital file from b&amp;w film copy neg."/>
          <p:cNvPicPr>
            <a:picLocks noChangeAspect="1" noChangeArrowheads="1"/>
          </p:cNvPicPr>
          <p:nvPr/>
        </p:nvPicPr>
        <p:blipFill>
          <a:blip r:embed="rId2" cstate="print"/>
          <a:srcRect/>
          <a:stretch>
            <a:fillRect/>
          </a:stretch>
        </p:blipFill>
        <p:spPr bwMode="auto">
          <a:xfrm>
            <a:off x="5181600" y="1371600"/>
            <a:ext cx="3733800" cy="48281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228600"/>
            <a:ext cx="6480048" cy="1752600"/>
          </a:xfrm>
        </p:spPr>
        <p:txBody>
          <a:bodyPr>
            <a:normAutofit/>
          </a:bodyPr>
          <a:lstStyle/>
          <a:p>
            <a:r>
              <a:rPr lang="en-US" sz="1600" dirty="0" smtClean="0">
                <a:solidFill>
                  <a:schemeClr val="bg1"/>
                </a:solidFill>
              </a:rPr>
              <a:t>Title: </a:t>
            </a:r>
            <a:r>
              <a:rPr lang="en-US" sz="1600" dirty="0" smtClean="0"/>
              <a:t>[Abraham Lincoln, candidate for U.S. president, three-quarter length portrait, before delivering his Cooper Union address in New York City] / Brady, N.Y. </a:t>
            </a:r>
          </a:p>
          <a:p>
            <a:r>
              <a:rPr lang="en-US" sz="1600" dirty="0" smtClean="0">
                <a:solidFill>
                  <a:schemeClr val="bg1"/>
                </a:solidFill>
              </a:rPr>
              <a:t>Creator(s): </a:t>
            </a:r>
            <a:r>
              <a:rPr lang="en-US" sz="1600" dirty="0" smtClean="0">
                <a:hlinkClick r:id="rId2"/>
              </a:rPr>
              <a:t>Brady, Mathew B., ca. 1823-1896</a:t>
            </a:r>
            <a:r>
              <a:rPr lang="en-US" sz="1600" dirty="0" smtClean="0"/>
              <a:t>, photographer </a:t>
            </a:r>
          </a:p>
          <a:p>
            <a:endParaRPr lang="en-US" sz="1600" dirty="0" smtClean="0">
              <a:solidFill>
                <a:schemeClr val="bg1"/>
              </a:solidFill>
            </a:endParaRPr>
          </a:p>
          <a:p>
            <a:r>
              <a:rPr lang="en-US" sz="1600" dirty="0" smtClean="0">
                <a:solidFill>
                  <a:schemeClr val="bg1"/>
                </a:solidFill>
              </a:rPr>
              <a:t>Date </a:t>
            </a:r>
            <a:r>
              <a:rPr lang="en-US" sz="1600" dirty="0" smtClean="0">
                <a:solidFill>
                  <a:schemeClr val="bg1"/>
                </a:solidFill>
              </a:rPr>
              <a:t>Created/Published</a:t>
            </a:r>
            <a:r>
              <a:rPr lang="en-US" sz="1600" dirty="0" smtClean="0"/>
              <a:t>: 1860 February 27 [printed later</a:t>
            </a:r>
          </a:p>
          <a:p>
            <a:endParaRPr lang="en-US" sz="1600" dirty="0"/>
          </a:p>
        </p:txBody>
      </p:sp>
      <p:pic>
        <p:nvPicPr>
          <p:cNvPr id="24578" name="Picture 2" descr="digital file from b&amp;w film copy neg."/>
          <p:cNvPicPr>
            <a:picLocks noChangeAspect="1" noChangeArrowheads="1"/>
          </p:cNvPicPr>
          <p:nvPr/>
        </p:nvPicPr>
        <p:blipFill>
          <a:blip r:embed="rId3" cstate="print"/>
          <a:srcRect/>
          <a:stretch>
            <a:fillRect/>
          </a:stretch>
        </p:blipFill>
        <p:spPr bwMode="auto">
          <a:xfrm>
            <a:off x="533400" y="1981200"/>
            <a:ext cx="3581400" cy="4514370"/>
          </a:xfrm>
          <a:prstGeom prst="rect">
            <a:avLst/>
          </a:prstGeom>
          <a:noFill/>
        </p:spPr>
      </p:pic>
      <p:sp>
        <p:nvSpPr>
          <p:cNvPr id="5" name="Rectangle 4"/>
          <p:cNvSpPr/>
          <p:nvPr/>
        </p:nvSpPr>
        <p:spPr>
          <a:xfrm>
            <a:off x="4114800" y="2286000"/>
            <a:ext cx="4572000" cy="584775"/>
          </a:xfrm>
          <a:prstGeom prst="rect">
            <a:avLst/>
          </a:prstGeom>
        </p:spPr>
        <p:txBody>
          <a:bodyPr>
            <a:spAutoFit/>
          </a:bodyPr>
          <a:lstStyle/>
          <a:p>
            <a:r>
              <a:rPr lang="en-US" sz="1600" dirty="0" smtClean="0">
                <a:solidFill>
                  <a:schemeClr val="bg1"/>
                </a:solidFill>
              </a:rPr>
              <a:t>digital file </a:t>
            </a:r>
            <a:r>
              <a:rPr lang="en-US" sz="1600" dirty="0" smtClean="0"/>
              <a:t>from </a:t>
            </a:r>
            <a:r>
              <a:rPr lang="en-US" sz="1600" dirty="0" err="1" smtClean="0"/>
              <a:t>b&amp;w</a:t>
            </a:r>
            <a:r>
              <a:rPr lang="en-US" sz="1600" dirty="0" smtClean="0"/>
              <a:t> film copy neg.</a:t>
            </a:r>
            <a:br>
              <a:rPr lang="en-US" sz="1600" dirty="0" smtClean="0"/>
            </a:br>
            <a:r>
              <a:rPr lang="en-US" sz="1600" dirty="0" smtClean="0"/>
              <a:t>http://hdl.loc.gov/loc.pnp/cph.3a09102</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2"/>
          <p:cNvPicPr>
            <a:picLocks noChangeAspect="1" noChangeArrowheads="1"/>
          </p:cNvPicPr>
          <p:nvPr/>
        </p:nvPicPr>
        <p:blipFill>
          <a:blip r:embed="rId2" cstate="print"/>
          <a:srcRect l="23889" t="18667" r="22222" b="25333"/>
          <a:stretch>
            <a:fillRect/>
          </a:stretch>
        </p:blipFill>
        <p:spPr bwMode="auto">
          <a:xfrm>
            <a:off x="685800" y="838200"/>
            <a:ext cx="7391400" cy="4800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0"/>
            <a:ext cx="6480048" cy="762000"/>
          </a:xfrm>
        </p:spPr>
        <p:txBody>
          <a:bodyPr>
            <a:normAutofit/>
          </a:bodyPr>
          <a:lstStyle/>
          <a:p>
            <a:pPr algn="ctr"/>
            <a:r>
              <a:rPr lang="en-US" sz="3600" dirty="0" smtClean="0"/>
              <a:t>Kellogg vs. Crain</a:t>
            </a:r>
            <a:endParaRPr lang="en-US" sz="3600" dirty="0"/>
          </a:p>
        </p:txBody>
      </p:sp>
      <p:pic>
        <p:nvPicPr>
          <p:cNvPr id="2050" name="Picture 2" descr="Image 1 of 2, Amended Replication in Kellogg v. Crain, [Law pape">
            <a:hlinkClick r:id="rId2"/>
          </p:cNvPr>
          <p:cNvPicPr>
            <a:picLocks noChangeAspect="1" noChangeArrowheads="1"/>
          </p:cNvPicPr>
          <p:nvPr/>
        </p:nvPicPr>
        <p:blipFill>
          <a:blip r:embed="rId3" cstate="print"/>
          <a:srcRect/>
          <a:stretch>
            <a:fillRect/>
          </a:stretch>
        </p:blipFill>
        <p:spPr bwMode="auto">
          <a:xfrm>
            <a:off x="381000" y="762000"/>
            <a:ext cx="3700634" cy="4619626"/>
          </a:xfrm>
          <a:prstGeom prst="rect">
            <a:avLst/>
          </a:prstGeom>
          <a:noFill/>
        </p:spPr>
      </p:pic>
      <p:sp>
        <p:nvSpPr>
          <p:cNvPr id="7" name="Rectangle 6"/>
          <p:cNvSpPr/>
          <p:nvPr/>
        </p:nvSpPr>
        <p:spPr>
          <a:xfrm>
            <a:off x="4419600" y="4800601"/>
            <a:ext cx="3048000" cy="1477328"/>
          </a:xfrm>
          <a:prstGeom prst="rect">
            <a:avLst/>
          </a:prstGeom>
        </p:spPr>
        <p:txBody>
          <a:bodyPr wrap="square">
            <a:spAutoFit/>
          </a:bodyPr>
          <a:lstStyle/>
          <a:p>
            <a:r>
              <a:rPr lang="en-US" b="1" dirty="0"/>
              <a:t>Digital ID</a:t>
            </a:r>
          </a:p>
          <a:p>
            <a:r>
              <a:rPr lang="en-US" dirty="0" err="1"/>
              <a:t>lprbscsm</a:t>
            </a:r>
            <a:r>
              <a:rPr lang="en-US" dirty="0"/>
              <a:t> scsm1374</a:t>
            </a:r>
            <a:br>
              <a:rPr lang="en-US" dirty="0"/>
            </a:br>
            <a:r>
              <a:rPr lang="en-US" dirty="0">
                <a:hlinkClick r:id="rId4"/>
              </a:rPr>
              <a:t>http://</a:t>
            </a:r>
            <a:r>
              <a:rPr lang="en-US" dirty="0" smtClean="0">
                <a:hlinkClick r:id="rId4"/>
              </a:rPr>
              <a:t>hdl.loc.gov/loc.rbc/lprbscsm.scsm1374</a:t>
            </a:r>
            <a:endParaRPr lang="en-US" dirty="0" smtClean="0"/>
          </a:p>
          <a:p>
            <a:endParaRPr lang="en-US" dirty="0"/>
          </a:p>
        </p:txBody>
      </p:sp>
      <p:sp>
        <p:nvSpPr>
          <p:cNvPr id="2054" name="Rectangle 6"/>
          <p:cNvSpPr>
            <a:spLocks noChangeArrowheads="1"/>
          </p:cNvSpPr>
          <p:nvPr/>
        </p:nvSpPr>
        <p:spPr bwMode="auto">
          <a:xfrm>
            <a:off x="4267200" y="989856"/>
            <a:ext cx="4876800" cy="3785652"/>
          </a:xfrm>
          <a:prstGeom prst="rect">
            <a:avLst/>
          </a:prstGeom>
          <a:solidFill>
            <a:schemeClr val="bg2">
              <a:lumMod val="40000"/>
              <a:lumOff val="60000"/>
            </a:schemeClr>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333333"/>
                </a:solidFill>
                <a:effectLst/>
                <a:latin typeface="Georgia" pitchFamily="18" charset="0"/>
                <a:cs typeface="Arial" pitchFamily="34" charset="0"/>
              </a:rPr>
              <a:t>Author/Creator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Author:</a:t>
            </a:r>
            <a:r>
              <a:rPr kumimoji="0" lang="en-US" sz="1000" b="0" i="0" u="none" strike="noStrike" cap="none" normalizeH="0" baseline="0" dirty="0" smtClean="0">
                <a:ln>
                  <a:noFill/>
                </a:ln>
                <a:solidFill>
                  <a:srgbClr val="666666"/>
                </a:solidFill>
                <a:effectLst/>
                <a:latin typeface="Arial Unicode MS" pitchFamily="34" charset="-128"/>
                <a:cs typeface="Arial" pitchFamily="34" charset="0"/>
              </a:rPr>
              <a:t> </a:t>
            </a:r>
            <a:r>
              <a:rPr kumimoji="0" lang="en-US" sz="1000" b="0" i="0" u="none" strike="noStrike" cap="none" normalizeH="0" baseline="0" dirty="0" smtClean="0">
                <a:ln>
                  <a:noFill/>
                </a:ln>
                <a:solidFill>
                  <a:srgbClr val="666666"/>
                </a:solidFill>
                <a:effectLst/>
                <a:latin typeface="Verdana" pitchFamily="34" charset="0"/>
                <a:cs typeface="Arial" pitchFamily="34" charset="0"/>
                <a:hlinkClick r:id="rId5"/>
              </a:rPr>
              <a:t>Lincoln, Abraham</a:t>
            </a:r>
            <a:r>
              <a:rPr kumimoji="0" lang="en-US" sz="1000" b="0" i="0" u="none" strike="noStrike" cap="none" normalizeH="0" baseline="0" dirty="0" smtClean="0">
                <a:ln>
                  <a:noFill/>
                </a:ln>
                <a:solidFill>
                  <a:srgbClr val="666666"/>
                </a:solidFill>
                <a:effectLst/>
                <a:latin typeface="Verdana" pitchFamily="34" charset="0"/>
                <a:cs typeface="Arial" pitchFamily="34" charset="0"/>
              </a:rPr>
              <a:t/>
            </a:r>
            <a:br>
              <a:rPr kumimoji="0" lang="en-US" sz="1000" b="0" i="0" u="none" strike="noStrike" cap="none" normalizeH="0" baseline="0" dirty="0" smtClean="0">
                <a:ln>
                  <a:noFill/>
                </a:ln>
                <a:solidFill>
                  <a:srgbClr val="666666"/>
                </a:solidFill>
                <a:effectLst/>
                <a:latin typeface="Verdana" pitchFamily="34" charset="0"/>
                <a:cs typeface="Arial" pitchFamily="34" charset="0"/>
              </a:rPr>
            </a:br>
            <a:endParaRPr kumimoji="0" lang="en-US" sz="1000" b="1" i="0" u="none" strike="noStrike" cap="none" normalizeH="0" baseline="0" dirty="0" smtClean="0">
              <a:ln>
                <a:noFill/>
              </a:ln>
              <a:solidFill>
                <a:srgbClr val="333333"/>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333333"/>
                </a:solidFill>
                <a:effectLst/>
                <a:latin typeface="Georgia" pitchFamily="18" charset="0"/>
                <a:cs typeface="Arial" pitchFamily="34" charset="0"/>
              </a:rPr>
              <a:t>Created/Published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January 23, 1836</a:t>
            </a:r>
            <a:br>
              <a:rPr kumimoji="0" lang="en-US" sz="1000" b="0" i="0" u="none" strike="noStrike" cap="none" normalizeH="0" baseline="0" dirty="0" smtClean="0">
                <a:ln>
                  <a:noFill/>
                </a:ln>
                <a:solidFill>
                  <a:srgbClr val="666666"/>
                </a:solidFill>
                <a:effectLst/>
                <a:latin typeface="Verdana" pitchFamily="34" charset="0"/>
                <a:cs typeface="Arial" pitchFamily="34" charset="0"/>
              </a:rPr>
            </a:br>
            <a:endParaRPr kumimoji="0" lang="en-US" sz="1000" b="1" i="0" u="none" strike="noStrike" cap="none" normalizeH="0" baseline="0" dirty="0" smtClean="0">
              <a:ln>
                <a:noFill/>
              </a:ln>
              <a:solidFill>
                <a:srgbClr val="333333"/>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333333"/>
                </a:solidFill>
                <a:effectLst/>
                <a:latin typeface="Georgia" pitchFamily="18" charset="0"/>
                <a:cs typeface="Arial" pitchFamily="34" charset="0"/>
              </a:rPr>
              <a:t>Notes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Appears to be in Lincoln's hand.</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
            </a:r>
            <a:br>
              <a:rPr kumimoji="0" lang="en-US" sz="1000" b="0" i="0" u="none" strike="noStrike" cap="none" normalizeH="0" baseline="0" dirty="0" smtClean="0">
                <a:ln>
                  <a:noFill/>
                </a:ln>
                <a:solidFill>
                  <a:schemeClr val="tx1"/>
                </a:solidFill>
                <a:effectLst/>
                <a:latin typeface="Arial" pitchFamily="34" charset="0"/>
                <a:cs typeface="Arial" pitchFamily="34" charset="0"/>
              </a:rPr>
            </a:br>
            <a:endParaRPr kumimoji="0" lang="en-US" sz="1000" b="0" i="0" u="none" strike="noStrike" cap="none" normalizeH="0" baseline="0" dirty="0" smtClean="0">
              <a:ln>
                <a:noFill/>
              </a:ln>
              <a:solidFill>
                <a:srgbClr val="666666"/>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666666"/>
                </a:solidFill>
                <a:effectLst/>
                <a:latin typeface="Verdana" pitchFamily="34" charset="0"/>
                <a:cs typeface="Arial" pitchFamily="34" charset="0"/>
              </a:rPr>
              <a:t>Summary</a:t>
            </a:r>
            <a:r>
              <a:rPr kumimoji="0" lang="en-US" sz="1000" b="0" i="0" u="none" strike="noStrike" cap="none" normalizeH="0" baseline="0" dirty="0" smtClean="0">
                <a:ln>
                  <a:noFill/>
                </a:ln>
                <a:solidFill>
                  <a:srgbClr val="666666"/>
                </a:solidFill>
                <a:effectLst/>
                <a:latin typeface="Verdana" pitchFamily="34" charset="0"/>
                <a:cs typeface="Arial" pitchFamily="34" charset="0"/>
              </a:rPr>
              <a:t>: Kellogg and Lewis Crain dissolved their business partnership, but Crain owed Kellogg $16,000 to pay off the business's debts.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 Crain died before paying, and Kellogg sued James Crain, who served as surety for Lewis Crain, in an action of debt for $16,000.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The court granted a change of venue to Peoria County, but the court there remanded the case back to Tazewell County.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 Kellogg retained Lincoln but failed to appear, and the court dismissed the case.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 Kellogg motioned to reinstate the case because he was ill and could not attend court.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666666"/>
                </a:solidFill>
                <a:effectLst/>
                <a:latin typeface="Verdana" pitchFamily="34" charset="0"/>
                <a:cs typeface="Arial" pitchFamily="34" charset="0"/>
              </a:rPr>
              <a:t>The court set aside the dismissal and ruled for Kellogg for $16,000.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mage 1 of 2, Jury Instructions in Roberts v. Harkness, [Law pap">
            <a:hlinkClick r:id="rId2"/>
          </p:cNvPr>
          <p:cNvPicPr>
            <a:picLocks noChangeAspect="1" noChangeArrowheads="1"/>
          </p:cNvPicPr>
          <p:nvPr/>
        </p:nvPicPr>
        <p:blipFill>
          <a:blip r:embed="rId3" cstate="print"/>
          <a:srcRect/>
          <a:stretch>
            <a:fillRect/>
          </a:stretch>
        </p:blipFill>
        <p:spPr bwMode="auto">
          <a:xfrm>
            <a:off x="533400" y="304800"/>
            <a:ext cx="3231266" cy="5105400"/>
          </a:xfrm>
          <a:prstGeom prst="rect">
            <a:avLst/>
          </a:prstGeom>
          <a:noFill/>
        </p:spPr>
      </p:pic>
      <p:sp>
        <p:nvSpPr>
          <p:cNvPr id="5" name="Rectangle 4"/>
          <p:cNvSpPr/>
          <p:nvPr/>
        </p:nvSpPr>
        <p:spPr>
          <a:xfrm>
            <a:off x="3784967" y="457200"/>
            <a:ext cx="4903907" cy="646331"/>
          </a:xfrm>
          <a:prstGeom prst="rect">
            <a:avLst/>
          </a:prstGeom>
          <a:solidFill>
            <a:schemeClr val="accent3">
              <a:lumMod val="60000"/>
              <a:lumOff val="40000"/>
            </a:schemeClr>
          </a:solidFill>
        </p:spPr>
        <p:txBody>
          <a:bodyPr wrap="none" lIns="91440" tIns="45720" rIns="91440" bIns="45720">
            <a:spAutoFit/>
          </a:bodyPr>
          <a:lstStyle/>
          <a:p>
            <a:pPr algn="ctr"/>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Roberts vs. Harkness</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flipH="1">
            <a:off x="3962400" y="1143000"/>
            <a:ext cx="3276600" cy="4339650"/>
          </a:xfrm>
          <a:prstGeom prst="rect">
            <a:avLst/>
          </a:prstGeom>
        </p:spPr>
        <p:txBody>
          <a:bodyPr wrap="square">
            <a:spAutoFit/>
          </a:bodyPr>
          <a:lstStyle/>
          <a:p>
            <a:r>
              <a:rPr lang="en-US" sz="1200" b="1" dirty="0"/>
              <a:t>Created/Published</a:t>
            </a:r>
          </a:p>
          <a:p>
            <a:r>
              <a:rPr lang="en-US" sz="1200" dirty="0"/>
              <a:t>n. d.</a:t>
            </a:r>
            <a:br>
              <a:rPr lang="en-US" sz="1200" dirty="0"/>
            </a:br>
            <a:endParaRPr lang="en-US" sz="1200" dirty="0"/>
          </a:p>
          <a:p>
            <a:r>
              <a:rPr lang="en-US" sz="1200" b="1" dirty="0"/>
              <a:t>Notes</a:t>
            </a:r>
          </a:p>
          <a:p>
            <a:r>
              <a:rPr lang="en-US" sz="1200" dirty="0"/>
              <a:t>Appears to be in Lincoln's hand.</a:t>
            </a:r>
          </a:p>
          <a:p>
            <a:r>
              <a:rPr lang="en-US" sz="1200" dirty="0"/>
              <a:t/>
            </a:r>
            <a:br>
              <a:rPr lang="en-US" sz="1200" dirty="0"/>
            </a:br>
            <a:r>
              <a:rPr lang="en-US" sz="1200" dirty="0"/>
              <a:t>Summary: Harkness gave Isaiah Roberts three promissory notes in 1834 totaling $1,080. Isaiah assigned the notes to Henry Roberts, who sued Harkness in the Peoria County Circuit Court after Harkness failed to pay. Harkness argued that Roberts for $1,440 sold him an idea for an invention to manufacture bricks. Harkness refused to pay because he discovered that the invention was useless, which broke the consideration of the promissory notes. The court granted a change of venue to Tazewell County Circuit Court, and Harkness retained Lincoln. The first jury failed to reach a verdict, but a second jury found for Harkness. Roberts motioned for a new trial, but the court overruled the motion.</a:t>
            </a:r>
          </a:p>
        </p:txBody>
      </p:sp>
      <p:sp>
        <p:nvSpPr>
          <p:cNvPr id="9" name="Rectangle 8"/>
          <p:cNvSpPr/>
          <p:nvPr/>
        </p:nvSpPr>
        <p:spPr>
          <a:xfrm>
            <a:off x="1828800" y="5486400"/>
            <a:ext cx="4572000" cy="1477328"/>
          </a:xfrm>
          <a:prstGeom prst="rect">
            <a:avLst/>
          </a:prstGeom>
        </p:spPr>
        <p:txBody>
          <a:bodyPr>
            <a:spAutoFit/>
          </a:bodyPr>
          <a:lstStyle/>
          <a:p>
            <a:r>
              <a:rPr lang="en-US" b="1" dirty="0"/>
              <a:t>Digital ID</a:t>
            </a:r>
          </a:p>
          <a:p>
            <a:r>
              <a:rPr lang="en-US" dirty="0" err="1"/>
              <a:t>lprbscsm</a:t>
            </a:r>
            <a:r>
              <a:rPr lang="en-US" dirty="0"/>
              <a:t> scsm1466</a:t>
            </a:r>
            <a:br>
              <a:rPr lang="en-US" dirty="0"/>
            </a:br>
            <a:r>
              <a:rPr lang="en-US" dirty="0">
                <a:hlinkClick r:id="rId4"/>
              </a:rPr>
              <a:t>http://</a:t>
            </a:r>
            <a:r>
              <a:rPr lang="en-US" dirty="0" smtClean="0">
                <a:hlinkClick r:id="rId4"/>
              </a:rPr>
              <a:t>hdl.loc.gov/loc.rbc/lprbscsm.scsm1466</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digital file from b&amp;w film copy neg., rectangle cropped above elbow"/>
          <p:cNvPicPr>
            <a:picLocks noChangeAspect="1" noChangeArrowheads="1"/>
          </p:cNvPicPr>
          <p:nvPr/>
        </p:nvPicPr>
        <p:blipFill>
          <a:blip r:embed="rId2" cstate="print"/>
          <a:srcRect/>
          <a:stretch>
            <a:fillRect/>
          </a:stretch>
        </p:blipFill>
        <p:spPr bwMode="auto">
          <a:xfrm>
            <a:off x="381000" y="381000"/>
            <a:ext cx="3904488" cy="4800600"/>
          </a:xfrm>
          <a:prstGeom prst="rect">
            <a:avLst/>
          </a:prstGeom>
          <a:noFill/>
        </p:spPr>
      </p:pic>
      <p:sp>
        <p:nvSpPr>
          <p:cNvPr id="5" name="Rectangle 4"/>
          <p:cNvSpPr/>
          <p:nvPr/>
        </p:nvSpPr>
        <p:spPr>
          <a:xfrm>
            <a:off x="4343400" y="1752600"/>
            <a:ext cx="4572000" cy="830997"/>
          </a:xfrm>
          <a:prstGeom prst="rect">
            <a:avLst/>
          </a:prstGeom>
        </p:spPr>
        <p:txBody>
          <a:bodyPr>
            <a:spAutoFit/>
          </a:bodyPr>
          <a:lstStyle/>
          <a:p>
            <a:r>
              <a:rPr lang="en-US" sz="1600" dirty="0" smtClean="0">
                <a:solidFill>
                  <a:schemeClr val="bg1"/>
                </a:solidFill>
              </a:rPr>
              <a:t>Creator(s): </a:t>
            </a:r>
            <a:r>
              <a:rPr lang="en-US" sz="1600" dirty="0" smtClean="0">
                <a:hlinkClick r:id="rId3"/>
              </a:rPr>
              <a:t>German, Charles S.</a:t>
            </a:r>
            <a:r>
              <a:rPr lang="en-US" sz="1600" dirty="0" smtClean="0"/>
              <a:t>, photographer </a:t>
            </a:r>
          </a:p>
          <a:p>
            <a:r>
              <a:rPr lang="en-US" sz="1600" dirty="0" smtClean="0"/>
              <a:t>Date Created/Published: [1858 Sept. 23, printed later]</a:t>
            </a:r>
            <a:endParaRPr lang="en-US" sz="1600" dirty="0"/>
          </a:p>
        </p:txBody>
      </p:sp>
      <p:sp>
        <p:nvSpPr>
          <p:cNvPr id="7" name="Rectangle 6"/>
          <p:cNvSpPr/>
          <p:nvPr/>
        </p:nvSpPr>
        <p:spPr>
          <a:xfrm>
            <a:off x="4343400" y="3352800"/>
            <a:ext cx="4572000" cy="830997"/>
          </a:xfrm>
          <a:prstGeom prst="rect">
            <a:avLst/>
          </a:prstGeom>
        </p:spPr>
        <p:txBody>
          <a:bodyPr>
            <a:spAutoFit/>
          </a:bodyPr>
          <a:lstStyle/>
          <a:p>
            <a:r>
              <a:rPr lang="en-US" sz="1600" dirty="0" smtClean="0">
                <a:solidFill>
                  <a:schemeClr val="bg1"/>
                </a:solidFill>
              </a:rPr>
              <a:t>digital file </a:t>
            </a:r>
            <a:r>
              <a:rPr lang="en-US" sz="1600" dirty="0" smtClean="0"/>
              <a:t>from </a:t>
            </a:r>
            <a:r>
              <a:rPr lang="en-US" sz="1600" dirty="0" err="1" smtClean="0"/>
              <a:t>b&amp;w</a:t>
            </a:r>
            <a:r>
              <a:rPr lang="en-US" sz="1600" dirty="0" smtClean="0"/>
              <a:t> film copy neg., rectangle cropped above elbow</a:t>
            </a:r>
            <a:br>
              <a:rPr lang="en-US" sz="1600" dirty="0" smtClean="0"/>
            </a:br>
            <a:r>
              <a:rPr lang="en-US" sz="1600" dirty="0" smtClean="0"/>
              <a:t>http://hdl.loc.gov/loc.pnp/cph.3a55055</a:t>
            </a:r>
            <a:endParaRPr lang="en-US" sz="1600" dirty="0"/>
          </a:p>
        </p:txBody>
      </p:sp>
      <p:sp>
        <p:nvSpPr>
          <p:cNvPr id="8" name="Rectangle 7"/>
          <p:cNvSpPr/>
          <p:nvPr/>
        </p:nvSpPr>
        <p:spPr>
          <a:xfrm>
            <a:off x="4572000" y="533400"/>
            <a:ext cx="4572000" cy="584775"/>
          </a:xfrm>
          <a:prstGeom prst="rect">
            <a:avLst/>
          </a:prstGeom>
        </p:spPr>
        <p:txBody>
          <a:bodyPr>
            <a:spAutoFit/>
          </a:bodyPr>
          <a:lstStyle/>
          <a:p>
            <a:r>
              <a:rPr lang="en-US" sz="1600" dirty="0" smtClean="0">
                <a:solidFill>
                  <a:schemeClr val="bg1"/>
                </a:solidFill>
              </a:rPr>
              <a:t>Title: </a:t>
            </a:r>
            <a:r>
              <a:rPr lang="en-US" sz="1600" dirty="0" smtClean="0"/>
              <a:t>[Abraham Lincoln, half-length portrait, facing right] </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33800" y="5029200"/>
            <a:ext cx="4876800" cy="1828800"/>
          </a:xfrm>
        </p:spPr>
        <p:txBody>
          <a:bodyPr>
            <a:noAutofit/>
          </a:bodyPr>
          <a:lstStyle/>
          <a:p>
            <a:r>
              <a:rPr lang="en-US" sz="1600" dirty="0" smtClean="0">
                <a:solidFill>
                  <a:schemeClr val="bg1"/>
                </a:solidFill>
              </a:rPr>
              <a:t>Title</a:t>
            </a:r>
            <a:r>
              <a:rPr lang="en-US" sz="1600" dirty="0" smtClean="0"/>
              <a:t>: Abraham Lincoln at home </a:t>
            </a:r>
          </a:p>
          <a:p>
            <a:r>
              <a:rPr lang="en-US" sz="1600" dirty="0" smtClean="0">
                <a:solidFill>
                  <a:schemeClr val="bg1"/>
                </a:solidFill>
              </a:rPr>
              <a:t>Creator(s): </a:t>
            </a:r>
            <a:r>
              <a:rPr lang="en-US" sz="1600" dirty="0" smtClean="0">
                <a:hlinkClick r:id="rId3"/>
              </a:rPr>
              <a:t>Whipple, John Adams, 1822-1891</a:t>
            </a:r>
            <a:r>
              <a:rPr lang="en-US" sz="1600" dirty="0" smtClean="0"/>
              <a:t>, photographer </a:t>
            </a:r>
          </a:p>
          <a:p>
            <a:r>
              <a:rPr lang="en-US" sz="1600" dirty="0" smtClean="0">
                <a:solidFill>
                  <a:schemeClr val="bg1"/>
                </a:solidFill>
              </a:rPr>
              <a:t>Date Created/Published</a:t>
            </a:r>
            <a:r>
              <a:rPr lang="en-US" sz="1600" dirty="0" smtClean="0"/>
              <a:t>: [1860, c1865]</a:t>
            </a:r>
          </a:p>
          <a:p>
            <a:endParaRPr lang="en-US" sz="2400" dirty="0"/>
          </a:p>
        </p:txBody>
      </p:sp>
      <p:pic>
        <p:nvPicPr>
          <p:cNvPr id="30722" name="Picture 2" descr="digital file from original"/>
          <p:cNvPicPr>
            <a:picLocks noChangeAspect="1" noChangeArrowheads="1"/>
          </p:cNvPicPr>
          <p:nvPr/>
        </p:nvPicPr>
        <p:blipFill>
          <a:blip r:embed="rId4" cstate="print"/>
          <a:srcRect/>
          <a:stretch>
            <a:fillRect/>
          </a:stretch>
        </p:blipFill>
        <p:spPr bwMode="auto">
          <a:xfrm>
            <a:off x="0" y="533400"/>
            <a:ext cx="4808622" cy="4263648"/>
          </a:xfrm>
          <a:prstGeom prst="rect">
            <a:avLst/>
          </a:prstGeom>
          <a:noFill/>
        </p:spPr>
      </p:pic>
      <p:sp>
        <p:nvSpPr>
          <p:cNvPr id="6" name="Rectangle 5"/>
          <p:cNvSpPr/>
          <p:nvPr/>
        </p:nvSpPr>
        <p:spPr>
          <a:xfrm>
            <a:off x="5105400" y="228600"/>
            <a:ext cx="3657600" cy="1569660"/>
          </a:xfrm>
          <a:prstGeom prst="rect">
            <a:avLst/>
          </a:prstGeom>
        </p:spPr>
        <p:txBody>
          <a:bodyPr wrap="square">
            <a:spAutoFit/>
          </a:bodyPr>
          <a:lstStyle/>
          <a:p>
            <a:r>
              <a:rPr lang="en-US" sz="1600" dirty="0" smtClean="0">
                <a:solidFill>
                  <a:schemeClr val="bg1"/>
                </a:solidFill>
              </a:rPr>
              <a:t>Summary: </a:t>
            </a:r>
            <a:r>
              <a:rPr lang="en-US" sz="1600" dirty="0" smtClean="0"/>
              <a:t>Photo shows the house where Abraham Lincoln lived in Springfield, Illinois, with presidential candidate Abraham Lincoln standing on the terrace, with his sons Willie and Tad. (Source: </a:t>
            </a:r>
            <a:r>
              <a:rPr lang="en-US" sz="1600" dirty="0" err="1" smtClean="0"/>
              <a:t>Ostendorf</a:t>
            </a:r>
            <a:r>
              <a:rPr lang="en-US" sz="1600" dirty="0" smtClean="0"/>
              <a:t>, p. 56-9.)</a:t>
            </a:r>
            <a:endParaRPr lang="en-US" sz="1600" dirty="0"/>
          </a:p>
        </p:txBody>
      </p:sp>
      <p:sp>
        <p:nvSpPr>
          <p:cNvPr id="8" name="Rectangle 7"/>
          <p:cNvSpPr/>
          <p:nvPr/>
        </p:nvSpPr>
        <p:spPr>
          <a:xfrm>
            <a:off x="4876800" y="2133600"/>
            <a:ext cx="4267200" cy="646331"/>
          </a:xfrm>
          <a:prstGeom prst="rect">
            <a:avLst/>
          </a:prstGeom>
        </p:spPr>
        <p:txBody>
          <a:bodyPr wrap="square">
            <a:spAutoFit/>
          </a:bodyPr>
          <a:lstStyle/>
          <a:p>
            <a:r>
              <a:rPr lang="en-US" dirty="0" smtClean="0">
                <a:solidFill>
                  <a:schemeClr val="bg1"/>
                </a:solidFill>
              </a:rPr>
              <a:t>digital file </a:t>
            </a:r>
            <a:r>
              <a:rPr lang="en-US" dirty="0" smtClean="0"/>
              <a:t>from original</a:t>
            </a:r>
            <a:br>
              <a:rPr lang="en-US" dirty="0" smtClean="0"/>
            </a:br>
            <a:r>
              <a:rPr lang="en-US" dirty="0" smtClean="0"/>
              <a:t>http://hdl.loc.gov/loc.pnp/ppmsca.23724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050" y="762000"/>
            <a:ext cx="6480048" cy="1905000"/>
          </a:xfrm>
        </p:spPr>
        <p:txBody>
          <a:bodyPr>
            <a:normAutofit/>
          </a:bodyPr>
          <a:lstStyle/>
          <a:p>
            <a:r>
              <a:rPr lang="en-US" sz="1600" dirty="0" smtClean="0">
                <a:solidFill>
                  <a:schemeClr val="bg1"/>
                </a:solidFill>
              </a:rPr>
              <a:t>Title: </a:t>
            </a:r>
            <a:r>
              <a:rPr lang="en-US" sz="1600" dirty="0" smtClean="0"/>
              <a:t>The Coles County Court House in Charleston, Ills., in which Lincoln often practiced law and before which he made a short speech in the evening after his fourth joint debate with Douglas, Sept. 18, 1858 </a:t>
            </a:r>
          </a:p>
          <a:p>
            <a:r>
              <a:rPr lang="en-US" sz="1600" dirty="0" smtClean="0"/>
              <a:t>Date Created/Published: [between 1860 and 1898?]</a:t>
            </a:r>
          </a:p>
          <a:p>
            <a:endParaRPr lang="en-US" sz="1600" dirty="0"/>
          </a:p>
        </p:txBody>
      </p:sp>
      <p:pic>
        <p:nvPicPr>
          <p:cNvPr id="31746" name="Picture 2" descr="digital file from original"/>
          <p:cNvPicPr>
            <a:picLocks noChangeAspect="1" noChangeArrowheads="1"/>
          </p:cNvPicPr>
          <p:nvPr/>
        </p:nvPicPr>
        <p:blipFill>
          <a:blip r:embed="rId2" cstate="print"/>
          <a:srcRect/>
          <a:stretch>
            <a:fillRect/>
          </a:stretch>
        </p:blipFill>
        <p:spPr bwMode="auto">
          <a:xfrm>
            <a:off x="609600" y="3810000"/>
            <a:ext cx="3143249" cy="2514601"/>
          </a:xfrm>
          <a:prstGeom prst="rect">
            <a:avLst/>
          </a:prstGeom>
          <a:noFill/>
        </p:spPr>
      </p:pic>
      <p:sp>
        <p:nvSpPr>
          <p:cNvPr id="6" name="Rectangle 5"/>
          <p:cNvSpPr/>
          <p:nvPr/>
        </p:nvSpPr>
        <p:spPr>
          <a:xfrm>
            <a:off x="4191000" y="4038600"/>
            <a:ext cx="4572000" cy="830997"/>
          </a:xfrm>
          <a:prstGeom prst="rect">
            <a:avLst/>
          </a:prstGeom>
        </p:spPr>
        <p:txBody>
          <a:bodyPr>
            <a:spAutoFit/>
          </a:bodyPr>
          <a:lstStyle/>
          <a:p>
            <a:r>
              <a:rPr lang="en-US" sz="1600" dirty="0" smtClean="0">
                <a:solidFill>
                  <a:schemeClr val="bg1"/>
                </a:solidFill>
              </a:rPr>
              <a:t>Notes: </a:t>
            </a:r>
          </a:p>
          <a:p>
            <a:pPr lvl="1"/>
            <a:r>
              <a:rPr lang="en-US" sz="1600" dirty="0" smtClean="0"/>
              <a:t>Title from item.</a:t>
            </a:r>
          </a:p>
          <a:p>
            <a:pPr lvl="1"/>
            <a:r>
              <a:rPr lang="en-US" sz="1600" dirty="0" smtClean="0"/>
              <a:t>Accession box no. DLC/PP-1972:140</a:t>
            </a:r>
            <a:endParaRPr lang="en-US" sz="1600" dirty="0"/>
          </a:p>
        </p:txBody>
      </p:sp>
      <p:sp>
        <p:nvSpPr>
          <p:cNvPr id="7" name="Rectangle 6"/>
          <p:cNvSpPr/>
          <p:nvPr/>
        </p:nvSpPr>
        <p:spPr>
          <a:xfrm>
            <a:off x="3962400" y="5562600"/>
            <a:ext cx="4572000" cy="584775"/>
          </a:xfrm>
          <a:prstGeom prst="rect">
            <a:avLst/>
          </a:prstGeom>
        </p:spPr>
        <p:txBody>
          <a:bodyPr>
            <a:spAutoFit/>
          </a:bodyPr>
          <a:lstStyle/>
          <a:p>
            <a:r>
              <a:rPr lang="en-US" sz="1600" dirty="0" smtClean="0">
                <a:solidFill>
                  <a:schemeClr val="bg1"/>
                </a:solidFill>
              </a:rPr>
              <a:t>digital file </a:t>
            </a:r>
            <a:r>
              <a:rPr lang="en-US" sz="1600" dirty="0" smtClean="0"/>
              <a:t>from original</a:t>
            </a:r>
            <a:br>
              <a:rPr lang="en-US" sz="1600" dirty="0" smtClean="0"/>
            </a:br>
            <a:r>
              <a:rPr lang="en-US" sz="1600" dirty="0" smtClean="0"/>
              <a:t>http://hdl.loc.gov/loc.pnp/ppmsca.19197</a:t>
            </a:r>
            <a:endParaRPr lang="en-US" sz="1600" dirty="0"/>
          </a:p>
        </p:txBody>
      </p:sp>
      <p:sp>
        <p:nvSpPr>
          <p:cNvPr id="8" name="Rectangle 7"/>
          <p:cNvSpPr/>
          <p:nvPr/>
        </p:nvSpPr>
        <p:spPr>
          <a:xfrm>
            <a:off x="533400" y="2743200"/>
            <a:ext cx="4572000" cy="584775"/>
          </a:xfrm>
          <a:prstGeom prst="rect">
            <a:avLst/>
          </a:prstGeom>
        </p:spPr>
        <p:txBody>
          <a:bodyPr>
            <a:spAutoFit/>
          </a:bodyPr>
          <a:lstStyle/>
          <a:p>
            <a:r>
              <a:rPr lang="en-US" sz="1600" dirty="0" smtClean="0">
                <a:solidFill>
                  <a:schemeClr val="bg1"/>
                </a:solidFill>
              </a:rPr>
              <a:t>Date Created/Published</a:t>
            </a:r>
            <a:r>
              <a:rPr lang="en-US" sz="1600" dirty="0" smtClean="0"/>
              <a:t>: [between 1860 and 1898?]</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33800" y="1219200"/>
            <a:ext cx="4575048" cy="1676400"/>
          </a:xfrm>
        </p:spPr>
        <p:txBody>
          <a:bodyPr>
            <a:normAutofit/>
          </a:bodyPr>
          <a:lstStyle/>
          <a:p>
            <a:r>
              <a:rPr lang="en-US" sz="1600" dirty="0" smtClean="0">
                <a:solidFill>
                  <a:schemeClr val="bg1"/>
                </a:solidFill>
              </a:rPr>
              <a:t>Title: </a:t>
            </a:r>
            <a:r>
              <a:rPr lang="en-US" sz="1600" dirty="0" smtClean="0"/>
              <a:t>[</a:t>
            </a:r>
            <a:r>
              <a:rPr lang="en-US" sz="1600" dirty="0" smtClean="0"/>
              <a:t>Abraham Lincoln, head-and-shoulders portrait, facing slightly left, taken in Pittsfield, Illinois, two weeks before the final Lincoln-Douglas debate in Lincoln's unsuccessful bid for the Senate, October 1, 1858</a:t>
            </a:r>
            <a:r>
              <a:rPr lang="en-US" sz="1600" dirty="0" smtClean="0"/>
              <a:t>]</a:t>
            </a:r>
            <a:endParaRPr lang="en-US" sz="1600" dirty="0" smtClean="0"/>
          </a:p>
        </p:txBody>
      </p:sp>
      <p:pic>
        <p:nvPicPr>
          <p:cNvPr id="1026" name="Picture 2" descr="digital file from color film copy transparency"/>
          <p:cNvPicPr>
            <a:picLocks noChangeAspect="1" noChangeArrowheads="1"/>
          </p:cNvPicPr>
          <p:nvPr/>
        </p:nvPicPr>
        <p:blipFill>
          <a:blip r:embed="rId2" cstate="print"/>
          <a:srcRect/>
          <a:stretch>
            <a:fillRect/>
          </a:stretch>
        </p:blipFill>
        <p:spPr bwMode="auto">
          <a:xfrm>
            <a:off x="228600" y="685800"/>
            <a:ext cx="3535680" cy="4419600"/>
          </a:xfrm>
          <a:prstGeom prst="rect">
            <a:avLst/>
          </a:prstGeom>
          <a:noFill/>
        </p:spPr>
      </p:pic>
      <p:sp>
        <p:nvSpPr>
          <p:cNvPr id="5" name="Rectangle 4"/>
          <p:cNvSpPr/>
          <p:nvPr/>
        </p:nvSpPr>
        <p:spPr>
          <a:xfrm>
            <a:off x="3886200" y="381000"/>
            <a:ext cx="4572000" cy="830997"/>
          </a:xfrm>
          <a:prstGeom prst="rect">
            <a:avLst/>
          </a:prstGeom>
        </p:spPr>
        <p:txBody>
          <a:bodyPr>
            <a:spAutoFit/>
          </a:bodyPr>
          <a:lstStyle/>
          <a:p>
            <a:r>
              <a:rPr lang="en-US" sz="1600" dirty="0" smtClean="0">
                <a:solidFill>
                  <a:schemeClr val="bg1"/>
                </a:solidFill>
              </a:rPr>
              <a:t>Summary</a:t>
            </a:r>
            <a:r>
              <a:rPr lang="en-US" sz="1600" dirty="0" smtClean="0"/>
              <a:t>: Photograph showing Abraham Lincoln taken in Pittsfield, Illinois, after delivering a speech.</a:t>
            </a:r>
            <a:endParaRPr lang="en-US" sz="1600" dirty="0"/>
          </a:p>
        </p:txBody>
      </p:sp>
      <p:sp>
        <p:nvSpPr>
          <p:cNvPr id="7" name="Rectangle 6"/>
          <p:cNvSpPr/>
          <p:nvPr/>
        </p:nvSpPr>
        <p:spPr>
          <a:xfrm>
            <a:off x="4114800" y="3200400"/>
            <a:ext cx="4572000" cy="584775"/>
          </a:xfrm>
          <a:prstGeom prst="rect">
            <a:avLst/>
          </a:prstGeom>
        </p:spPr>
        <p:txBody>
          <a:bodyPr>
            <a:spAutoFit/>
          </a:bodyPr>
          <a:lstStyle/>
          <a:p>
            <a:r>
              <a:rPr lang="en-US" sz="1600" dirty="0" smtClean="0">
                <a:solidFill>
                  <a:schemeClr val="bg1"/>
                </a:solidFill>
              </a:rPr>
              <a:t>digital file </a:t>
            </a:r>
            <a:r>
              <a:rPr lang="en-US" sz="1600" dirty="0" smtClean="0"/>
              <a:t>from color film copy transparency</a:t>
            </a:r>
            <a:br>
              <a:rPr lang="en-US" sz="1600" dirty="0" smtClean="0"/>
            </a:br>
            <a:r>
              <a:rPr lang="en-US" sz="1600" dirty="0" smtClean="0"/>
              <a:t>http://hdl.loc.gov/loc.pnp/cph.3g13901</a:t>
            </a:r>
            <a:endParaRPr lang="en-US" sz="1600" dirty="0"/>
          </a:p>
        </p:txBody>
      </p:sp>
      <p:sp>
        <p:nvSpPr>
          <p:cNvPr id="8" name="Rectangle 7"/>
          <p:cNvSpPr/>
          <p:nvPr/>
        </p:nvSpPr>
        <p:spPr>
          <a:xfrm>
            <a:off x="3962400" y="4191000"/>
            <a:ext cx="4572000" cy="646331"/>
          </a:xfrm>
          <a:prstGeom prst="rect">
            <a:avLst/>
          </a:prstGeom>
        </p:spPr>
        <p:txBody>
          <a:bodyPr>
            <a:spAutoFit/>
          </a:bodyPr>
          <a:lstStyle/>
          <a:p>
            <a:r>
              <a:rPr lang="en-US" dirty="0" smtClean="0">
                <a:solidFill>
                  <a:schemeClr val="bg1"/>
                </a:solidFill>
              </a:rPr>
              <a:t>Creator(s): </a:t>
            </a:r>
            <a:r>
              <a:rPr lang="en-US" dirty="0" smtClean="0">
                <a:hlinkClick r:id="rId3"/>
              </a:rPr>
              <a:t>Jackson, Calvin, fl. 1858-1882</a:t>
            </a:r>
            <a:r>
              <a:rPr lang="en-US" dirty="0" smtClean="0"/>
              <a:t>, photographer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3429000" cy="838200"/>
          </a:xfrm>
        </p:spPr>
        <p:txBody>
          <a:bodyPr>
            <a:normAutofit/>
          </a:bodyPr>
          <a:lstStyle/>
          <a:p>
            <a:r>
              <a:rPr lang="en-US" sz="1600" dirty="0" smtClean="0">
                <a:solidFill>
                  <a:schemeClr val="bg1"/>
                </a:solidFill>
              </a:rPr>
              <a:t>digital file </a:t>
            </a:r>
            <a:r>
              <a:rPr lang="en-US" sz="1600" dirty="0" smtClean="0"/>
              <a:t>from original print</a:t>
            </a:r>
            <a:br>
              <a:rPr lang="en-US" sz="1600" dirty="0" smtClean="0"/>
            </a:br>
            <a:r>
              <a:rPr lang="en-US" sz="1600" dirty="0" smtClean="0"/>
              <a:t>http://hdl.loc.gov/loc.pnp/pga.00380</a:t>
            </a:r>
            <a:endParaRPr lang="en-US" sz="1600" dirty="0"/>
          </a:p>
        </p:txBody>
      </p:sp>
      <p:pic>
        <p:nvPicPr>
          <p:cNvPr id="20482" name="Picture 2" descr="digital file from original print"/>
          <p:cNvPicPr>
            <a:picLocks noChangeAspect="1" noChangeArrowheads="1"/>
          </p:cNvPicPr>
          <p:nvPr/>
        </p:nvPicPr>
        <p:blipFill>
          <a:blip r:embed="rId2" cstate="print"/>
          <a:srcRect/>
          <a:stretch>
            <a:fillRect/>
          </a:stretch>
        </p:blipFill>
        <p:spPr bwMode="auto">
          <a:xfrm>
            <a:off x="5105400" y="990600"/>
            <a:ext cx="3657600" cy="4898571"/>
          </a:xfrm>
          <a:prstGeom prst="rect">
            <a:avLst/>
          </a:prstGeom>
          <a:noFill/>
        </p:spPr>
      </p:pic>
      <p:sp>
        <p:nvSpPr>
          <p:cNvPr id="5" name="Rectangle 4"/>
          <p:cNvSpPr/>
          <p:nvPr/>
        </p:nvSpPr>
        <p:spPr>
          <a:xfrm>
            <a:off x="457200" y="152400"/>
            <a:ext cx="4572000" cy="1323439"/>
          </a:xfrm>
          <a:prstGeom prst="rect">
            <a:avLst/>
          </a:prstGeom>
        </p:spPr>
        <p:txBody>
          <a:bodyPr>
            <a:spAutoFit/>
          </a:bodyPr>
          <a:lstStyle/>
          <a:p>
            <a:r>
              <a:rPr lang="en-US" sz="1600" dirty="0" smtClean="0">
                <a:solidFill>
                  <a:schemeClr val="bg1"/>
                </a:solidFill>
              </a:rPr>
              <a:t>Title: </a:t>
            </a:r>
            <a:r>
              <a:rPr lang="en-US" sz="1600" dirty="0" smtClean="0"/>
              <a:t>Hon. Abraham Lincoln, Republican candidate for the presidency, 1860 / </a:t>
            </a:r>
            <a:r>
              <a:rPr lang="en-US" sz="1600" dirty="0" err="1" smtClean="0"/>
              <a:t>Grozelier</a:t>
            </a:r>
            <a:r>
              <a:rPr lang="en-US" sz="1600" dirty="0" smtClean="0"/>
              <a:t> ; painted by Hicks ; lith. by L. </a:t>
            </a:r>
            <a:r>
              <a:rPr lang="en-US" sz="1600" dirty="0" err="1" smtClean="0"/>
              <a:t>Grozelier</a:t>
            </a:r>
            <a:r>
              <a:rPr lang="en-US" sz="1600" dirty="0" smtClean="0"/>
              <a:t>, Boston. </a:t>
            </a:r>
          </a:p>
          <a:p>
            <a:r>
              <a:rPr lang="en-US" sz="1600" dirty="0" smtClean="0">
                <a:solidFill>
                  <a:schemeClr val="bg1"/>
                </a:solidFill>
              </a:rPr>
              <a:t>Creator(s): </a:t>
            </a:r>
            <a:r>
              <a:rPr lang="en-US" sz="1600" dirty="0" err="1" smtClean="0">
                <a:hlinkClick r:id="rId3"/>
              </a:rPr>
              <a:t>Grozelier</a:t>
            </a:r>
            <a:r>
              <a:rPr lang="en-US" sz="1600" dirty="0" smtClean="0">
                <a:hlinkClick r:id="rId3"/>
              </a:rPr>
              <a:t>, Leopold, 1830-1865</a:t>
            </a:r>
            <a:r>
              <a:rPr lang="en-US" sz="1600" dirty="0" smtClean="0"/>
              <a:t>, lithographer</a:t>
            </a:r>
            <a:endParaRPr lang="en-US" sz="1600" dirty="0"/>
          </a:p>
        </p:txBody>
      </p:sp>
      <p:sp>
        <p:nvSpPr>
          <p:cNvPr id="6" name="Rectangle 5"/>
          <p:cNvSpPr/>
          <p:nvPr/>
        </p:nvSpPr>
        <p:spPr>
          <a:xfrm>
            <a:off x="304800" y="2667000"/>
            <a:ext cx="4572000" cy="1323439"/>
          </a:xfrm>
          <a:prstGeom prst="rect">
            <a:avLst/>
          </a:prstGeom>
        </p:spPr>
        <p:txBody>
          <a:bodyPr>
            <a:spAutoFit/>
          </a:bodyPr>
          <a:lstStyle/>
          <a:p>
            <a:r>
              <a:rPr lang="en-US" sz="1600" dirty="0" smtClean="0">
                <a:solidFill>
                  <a:schemeClr val="bg1"/>
                </a:solidFill>
              </a:rPr>
              <a:t>Summary</a:t>
            </a:r>
            <a:r>
              <a:rPr lang="en-US" sz="1600" dirty="0" smtClean="0"/>
              <a:t>: Print showing Abraham Lincoln, head-and-shoulders portrait, facing right. Thomas Hicks painted a portrait of Lincoln at his office in Springfield specifically for this lithograph.</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8600" y="533400"/>
            <a:ext cx="4779498" cy="1849612"/>
          </a:xfrm>
        </p:spPr>
        <p:txBody>
          <a:bodyPr>
            <a:normAutofit/>
          </a:bodyPr>
          <a:lstStyle/>
          <a:p>
            <a:r>
              <a:rPr lang="en-US" sz="1600" dirty="0" smtClean="0">
                <a:solidFill>
                  <a:schemeClr val="bg1"/>
                </a:solidFill>
              </a:rPr>
              <a:t>Title: </a:t>
            </a:r>
            <a:r>
              <a:rPr lang="en-US" sz="1600" dirty="0" smtClean="0"/>
              <a:t>[Mary Todd Lincoln, wife of Abraham Lincoln. Three-quarter length portrait, seated, facing front] </a:t>
            </a:r>
          </a:p>
          <a:p>
            <a:endParaRPr lang="en-US" sz="1600" dirty="0" smtClean="0">
              <a:solidFill>
                <a:schemeClr val="bg1"/>
              </a:solidFill>
            </a:endParaRPr>
          </a:p>
          <a:p>
            <a:r>
              <a:rPr lang="en-US" sz="1600" dirty="0" smtClean="0">
                <a:solidFill>
                  <a:schemeClr val="bg1"/>
                </a:solidFill>
              </a:rPr>
              <a:t>Creator(s</a:t>
            </a:r>
            <a:r>
              <a:rPr lang="en-US" sz="1600" dirty="0" smtClean="0">
                <a:solidFill>
                  <a:schemeClr val="bg1"/>
                </a:solidFill>
              </a:rPr>
              <a:t>): </a:t>
            </a:r>
            <a:r>
              <a:rPr lang="en-US" sz="1600" dirty="0" smtClean="0">
                <a:hlinkClick r:id="rId2"/>
              </a:rPr>
              <a:t>Shepherd, Nicolas H.</a:t>
            </a:r>
            <a:r>
              <a:rPr lang="en-US" sz="1600" dirty="0" smtClean="0"/>
              <a:t>, photographer </a:t>
            </a:r>
          </a:p>
          <a:p>
            <a:endParaRPr lang="en-US" sz="1600" dirty="0" smtClean="0">
              <a:solidFill>
                <a:schemeClr val="bg1"/>
              </a:solidFill>
            </a:endParaRPr>
          </a:p>
          <a:p>
            <a:r>
              <a:rPr lang="en-US" sz="1600" dirty="0" smtClean="0">
                <a:solidFill>
                  <a:schemeClr val="bg1"/>
                </a:solidFill>
              </a:rPr>
              <a:t>Date </a:t>
            </a:r>
            <a:r>
              <a:rPr lang="en-US" sz="1600" dirty="0" smtClean="0">
                <a:solidFill>
                  <a:schemeClr val="bg1"/>
                </a:solidFill>
              </a:rPr>
              <a:t>Created/Published</a:t>
            </a:r>
            <a:r>
              <a:rPr lang="en-US" sz="1600" dirty="0" smtClean="0"/>
              <a:t>: [1846 or 1847]</a:t>
            </a:r>
          </a:p>
          <a:p>
            <a:endParaRPr lang="en-US" dirty="0"/>
          </a:p>
        </p:txBody>
      </p:sp>
      <p:pic>
        <p:nvPicPr>
          <p:cNvPr id="23554" name="Picture 2" descr="digital file from color film copy transparency"/>
          <p:cNvPicPr>
            <a:picLocks noChangeAspect="1" noChangeArrowheads="1"/>
          </p:cNvPicPr>
          <p:nvPr/>
        </p:nvPicPr>
        <p:blipFill>
          <a:blip r:embed="rId3" cstate="print"/>
          <a:srcRect/>
          <a:stretch>
            <a:fillRect/>
          </a:stretch>
        </p:blipFill>
        <p:spPr bwMode="auto">
          <a:xfrm>
            <a:off x="304800" y="1219200"/>
            <a:ext cx="3810000" cy="5150112"/>
          </a:xfrm>
          <a:prstGeom prst="rect">
            <a:avLst/>
          </a:prstGeom>
          <a:noFill/>
        </p:spPr>
      </p:pic>
      <p:sp>
        <p:nvSpPr>
          <p:cNvPr id="5" name="Rectangle 4"/>
          <p:cNvSpPr/>
          <p:nvPr/>
        </p:nvSpPr>
        <p:spPr>
          <a:xfrm>
            <a:off x="4267200" y="2438400"/>
            <a:ext cx="4572000" cy="584775"/>
          </a:xfrm>
          <a:prstGeom prst="rect">
            <a:avLst/>
          </a:prstGeom>
        </p:spPr>
        <p:txBody>
          <a:bodyPr>
            <a:spAutoFit/>
          </a:bodyPr>
          <a:lstStyle/>
          <a:p>
            <a:r>
              <a:rPr lang="en-US" sz="1600" dirty="0" smtClean="0">
                <a:solidFill>
                  <a:schemeClr val="bg1"/>
                </a:solidFill>
              </a:rPr>
              <a:t>digital file </a:t>
            </a:r>
            <a:r>
              <a:rPr lang="en-US" sz="1600" dirty="0" smtClean="0"/>
              <a:t>from color film copy transparency</a:t>
            </a:r>
            <a:br>
              <a:rPr lang="en-US" sz="1600" dirty="0" smtClean="0"/>
            </a:br>
            <a:r>
              <a:rPr lang="en-US" sz="1600" dirty="0" smtClean="0"/>
              <a:t>http://hdl.loc.gov/loc.pnp/cph.3g06189</a:t>
            </a:r>
            <a:endParaRPr lang="en-US" sz="16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TotalTime>
  <Words>472</Words>
  <Application>Microsoft Office PowerPoint</Application>
  <PresentationFormat>On-screen Show (4:3)</PresentationFormat>
  <Paragraphs>63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30</cp:revision>
  <dcterms:created xsi:type="dcterms:W3CDTF">2012-11-19T19:22:45Z</dcterms:created>
  <dcterms:modified xsi:type="dcterms:W3CDTF">2012-11-20T19:57:29Z</dcterms:modified>
</cp:coreProperties>
</file>